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35"/>
  </p:notesMasterIdLst>
  <p:handoutMasterIdLst>
    <p:handoutMasterId r:id="rId36"/>
  </p:handoutMasterIdLst>
  <p:sldIdLst>
    <p:sldId id="1358" r:id="rId2"/>
    <p:sldId id="1412" r:id="rId3"/>
    <p:sldId id="1413" r:id="rId4"/>
    <p:sldId id="1414" r:id="rId5"/>
    <p:sldId id="1415" r:id="rId6"/>
    <p:sldId id="1416" r:id="rId7"/>
    <p:sldId id="1417" r:id="rId8"/>
    <p:sldId id="1420" r:id="rId9"/>
    <p:sldId id="1395" r:id="rId10"/>
    <p:sldId id="1396" r:id="rId11"/>
    <p:sldId id="1397" r:id="rId12"/>
    <p:sldId id="1398" r:id="rId13"/>
    <p:sldId id="1394" r:id="rId14"/>
    <p:sldId id="1399" r:id="rId15"/>
    <p:sldId id="1400" r:id="rId16"/>
    <p:sldId id="1401" r:id="rId17"/>
    <p:sldId id="1402" r:id="rId18"/>
    <p:sldId id="1403" r:id="rId19"/>
    <p:sldId id="1404" r:id="rId20"/>
    <p:sldId id="1405" r:id="rId21"/>
    <p:sldId id="1421" r:id="rId22"/>
    <p:sldId id="1422" r:id="rId23"/>
    <p:sldId id="1406" r:id="rId24"/>
    <p:sldId id="1407" r:id="rId25"/>
    <p:sldId id="1408" r:id="rId26"/>
    <p:sldId id="1409" r:id="rId27"/>
    <p:sldId id="1424" r:id="rId28"/>
    <p:sldId id="1410" r:id="rId29"/>
    <p:sldId id="1423" r:id="rId30"/>
    <p:sldId id="1418" r:id="rId31"/>
    <p:sldId id="1419" r:id="rId32"/>
    <p:sldId id="1411" r:id="rId33"/>
    <p:sldId id="1386" r:id="rId3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5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42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7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C645CB1-5416-65BC-05E8-71B73AFCA6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814588-977B-0D7E-CDEB-45EBCEA323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E7F2-930C-4887-9575-855861CEC90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917CC4-1BD8-5C6F-1B26-FA6F315111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79C43-8AEB-9BC3-AE24-DF546776E9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6F929-851C-4233-958F-C040D70FE4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876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A4F9985-CC76-4652-ADA3-997148532658}" type="datetime1">
              <a:rPr lang="ko-KR" altLang="en-US"/>
              <a:pPr lvl="0">
                <a:defRPr/>
              </a:pPr>
              <a:t>2025-06-06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45B7588-C67B-4A53-82D3-DD8C566935B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121025" y="509588"/>
            <a:ext cx="3684588" cy="25511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baseline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49</a:t>
            </a:r>
            <a:endParaRPr kumimoji="1" lang="ko-KR" altLang="en-US" sz="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01823" y="257208"/>
            <a:ext cx="2228850" cy="365125"/>
          </a:xfrm>
        </p:spPr>
        <p:txBody>
          <a:bodyPr/>
          <a:lstStyle/>
          <a:p>
            <a:fld id="{A7310BDD-2206-44E4-8956-5728B0438CA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687049"/>
            <a:ext cx="9906000" cy="1975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B2CE86-350C-D9F0-1F41-2CA9D79E5031}"/>
              </a:ext>
            </a:extLst>
          </p:cNvPr>
          <p:cNvSpPr/>
          <p:nvPr userDrawn="1"/>
        </p:nvSpPr>
        <p:spPr>
          <a:xfrm>
            <a:off x="1" y="6687049"/>
            <a:ext cx="2832498" cy="197534"/>
          </a:xfrm>
          <a:prstGeom prst="rect">
            <a:avLst/>
          </a:prstGeom>
          <a:solidFill>
            <a:srgbClr val="99D4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97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6D44C8-71F3-3F39-EE44-D91768F49BBA}"/>
              </a:ext>
            </a:extLst>
          </p:cNvPr>
          <p:cNvSpPr/>
          <p:nvPr userDrawn="1"/>
        </p:nvSpPr>
        <p:spPr>
          <a:xfrm>
            <a:off x="0" y="0"/>
            <a:ext cx="9906000" cy="4834647"/>
          </a:xfrm>
          <a:prstGeom prst="rect">
            <a:avLst/>
          </a:prstGeom>
          <a:solidFill>
            <a:srgbClr val="495A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97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D70C9F-B4F6-94CB-416D-5FB6B415FA63}"/>
              </a:ext>
            </a:extLst>
          </p:cNvPr>
          <p:cNvGrpSpPr/>
          <p:nvPr userDrawn="1"/>
        </p:nvGrpSpPr>
        <p:grpSpPr>
          <a:xfrm>
            <a:off x="7347444" y="68890"/>
            <a:ext cx="2456671" cy="893135"/>
            <a:chOff x="7347444" y="68890"/>
            <a:chExt cx="2456671" cy="92333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B38DCC7-4570-12AD-539C-75EB846106F9}"/>
                </a:ext>
              </a:extLst>
            </p:cNvPr>
            <p:cNvGrpSpPr/>
            <p:nvPr userDrawn="1"/>
          </p:nvGrpSpPr>
          <p:grpSpPr>
            <a:xfrm>
              <a:off x="7363510" y="68890"/>
              <a:ext cx="2342552" cy="923331"/>
              <a:chOff x="7363510" y="68890"/>
              <a:chExt cx="2342552" cy="923331"/>
            </a:xfrm>
          </p:grpSpPr>
          <p:pic>
            <p:nvPicPr>
              <p:cNvPr id="10" name="그림 9" descr="폰트, 그래픽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9D57744D-12E3-245C-A5B7-BB56074C21C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1796" y="100333"/>
                <a:ext cx="874266" cy="89188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FDEE49-1445-CCBE-8FE9-5A39B5017568}"/>
                  </a:ext>
                </a:extLst>
              </p:cNvPr>
              <p:cNvSpPr txBox="1"/>
              <p:nvPr userDrawn="1"/>
            </p:nvSpPr>
            <p:spPr>
              <a:xfrm>
                <a:off x="7363510" y="68890"/>
                <a:ext cx="1837559" cy="767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388" dirty="0">
                    <a:solidFill>
                      <a:schemeClr val="bg1"/>
                    </a:solidFill>
                  </a:rPr>
                  <a:t>AINC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3135A9-CCC3-34E4-D8C4-BAE680346007}"/>
                </a:ext>
              </a:extLst>
            </p:cNvPr>
            <p:cNvSpPr txBox="1"/>
            <p:nvPr userDrawn="1"/>
          </p:nvSpPr>
          <p:spPr>
            <a:xfrm>
              <a:off x="7347444" y="776775"/>
              <a:ext cx="2456671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50" dirty="0">
                  <a:solidFill>
                    <a:schemeClr val="bg1"/>
                  </a:solidFill>
                </a:rPr>
                <a:t>Augmented Intelligence &amp; Cognition Lab.</a:t>
              </a:r>
              <a:endParaRPr lang="ko-KR" altLang="en-US" sz="6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 descr="상징, 로고, 원, 폰트이(가) 표시된 사진&#10;&#10;자동 생성된 설명">
            <a:extLst>
              <a:ext uri="{FF2B5EF4-FFF2-40B4-BE49-F238E27FC236}">
                <a16:creationId xmlns:a16="http://schemas.microsoft.com/office/drawing/2014/main" id="{4749CD68-0490-F3C2-4F0E-8A783FF36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5" y="88905"/>
            <a:ext cx="1079216" cy="1080000"/>
          </a:xfrm>
          <a:prstGeom prst="rect">
            <a:avLst/>
          </a:prstGeom>
        </p:spPr>
      </p:pic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E00E9FBB-0335-7342-4A82-2E4A89F3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91B68FFF-D132-E7C9-A475-824905637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7371" y="6599561"/>
            <a:ext cx="222885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D64528E9-D16E-45C6-8DB9-B4AFB0BA03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74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6FE3-B420-410E-81A6-10E45C76F3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2025-06-06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367"/>
            <a:ext cx="9906000" cy="5203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286E71-DB3D-453F-B930-232C35A15D62}"/>
              </a:ext>
            </a:extLst>
          </p:cNvPr>
          <p:cNvSpPr/>
          <p:nvPr userDrawn="1"/>
        </p:nvSpPr>
        <p:spPr>
          <a:xfrm>
            <a:off x="0" y="408153"/>
            <a:ext cx="9907200" cy="720000"/>
          </a:xfrm>
          <a:prstGeom prst="rect">
            <a:avLst/>
          </a:prstGeom>
          <a:solidFill>
            <a:srgbClr val="4E5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706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EECF9D3-0C64-8FA7-D65B-1A7173FA4B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92174" y="313097"/>
            <a:ext cx="1894722" cy="82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EE6556-D81F-8711-C792-908F64E92B50}"/>
              </a:ext>
            </a:extLst>
          </p:cNvPr>
          <p:cNvSpPr/>
          <p:nvPr userDrawn="1"/>
        </p:nvSpPr>
        <p:spPr>
          <a:xfrm>
            <a:off x="6962775" y="0"/>
            <a:ext cx="2590800" cy="38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E24956-CD27-A464-BCE2-DB185DCA4C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687049"/>
            <a:ext cx="9906000" cy="197534"/>
          </a:xfrm>
          <a:prstGeom prst="rect">
            <a:avLst/>
          </a:prstGeom>
          <a:solidFill>
            <a:srgbClr val="4E5BB3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26E41F-1D31-C30F-301A-1AE770987E59}"/>
              </a:ext>
            </a:extLst>
          </p:cNvPr>
          <p:cNvSpPr/>
          <p:nvPr userDrawn="1"/>
        </p:nvSpPr>
        <p:spPr>
          <a:xfrm>
            <a:off x="1" y="6687049"/>
            <a:ext cx="2832498" cy="197534"/>
          </a:xfrm>
          <a:prstGeom prst="rect">
            <a:avLst/>
          </a:prstGeom>
          <a:solidFill>
            <a:srgbClr val="99D4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97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C028AF89-3FD9-14F2-D356-492E1A7B7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7371" y="6599561"/>
            <a:ext cx="222885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D64528E9-D16E-45C6-8DB9-B4AFB0BA03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2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06C3-8745-4D28-ACAF-29D462FF7DB5}" type="datetime1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86831-04EC-6758-E575-7A26C996FDBE}"/>
              </a:ext>
            </a:extLst>
          </p:cNvPr>
          <p:cNvSpPr/>
          <p:nvPr userDrawn="1"/>
        </p:nvSpPr>
        <p:spPr>
          <a:xfrm>
            <a:off x="1246" y="1690060"/>
            <a:ext cx="9904754" cy="2088232"/>
          </a:xfrm>
          <a:prstGeom prst="rect">
            <a:avLst/>
          </a:prstGeom>
          <a:solidFill>
            <a:srgbClr val="4E5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521799-58FD-B763-C7AF-C32A3B2BE86E}"/>
              </a:ext>
            </a:extLst>
          </p:cNvPr>
          <p:cNvSpPr/>
          <p:nvPr userDrawn="1"/>
        </p:nvSpPr>
        <p:spPr>
          <a:xfrm>
            <a:off x="1497379" y="4499109"/>
            <a:ext cx="7200000" cy="10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F3F02E1D-0EA8-ABAB-3C8B-1B0EEEE3D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3550" y="3994399"/>
            <a:ext cx="4100513" cy="61029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 b="1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3A8202-CF29-2F5F-2371-CECC24A70A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687049"/>
            <a:ext cx="9906000" cy="197534"/>
          </a:xfrm>
          <a:prstGeom prst="rect">
            <a:avLst/>
          </a:prstGeom>
          <a:solidFill>
            <a:srgbClr val="4E5BB3"/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DDB7FD2-F5C5-65AF-1E3F-F1D8B5A61797}"/>
              </a:ext>
            </a:extLst>
          </p:cNvPr>
          <p:cNvSpPr/>
          <p:nvPr userDrawn="1"/>
        </p:nvSpPr>
        <p:spPr>
          <a:xfrm>
            <a:off x="1" y="6687049"/>
            <a:ext cx="2832498" cy="197534"/>
          </a:xfrm>
          <a:prstGeom prst="rect">
            <a:avLst/>
          </a:prstGeom>
          <a:solidFill>
            <a:srgbClr val="99D4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97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73423B1-96CD-0CB6-3EFC-33E038014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7371" y="6599561"/>
            <a:ext cx="222885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D64528E9-D16E-45C6-8DB9-B4AFB0BA03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295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7471F2-BFF4-4FA5-8D7D-570F0825826B}" type="datetime1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5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D5D01EE8-AC51-E632-9CB5-4B6FA0BAB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77150" y="6492871"/>
            <a:ext cx="222885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64528E9-D16E-45C6-8DB9-B4AFB0BA03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83" r:id="rId3"/>
  </p:sldLayoutIdLst>
  <p:hf hdr="0" ftr="0" dt="0"/>
  <p:txStyles>
    <p:titleStyle>
      <a:lvl1pPr algn="l" defTabSz="742969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42" indent="-185742" algn="l" defTabSz="742969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27" indent="-185742" algn="l" defTabSz="742969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711" indent="-185742" algn="l" defTabSz="742969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96" indent="-185742" algn="l" defTabSz="742969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80" indent="-185742" algn="l" defTabSz="742969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64" indent="-185742" algn="l" defTabSz="742969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648" indent="-185742" algn="l" defTabSz="742969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132" indent="-185742" algn="l" defTabSz="742969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617" indent="-185742" algn="l" defTabSz="742969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69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84" algn="l" defTabSz="742969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69" algn="l" defTabSz="742969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53" algn="l" defTabSz="742969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37" algn="l" defTabSz="742969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421" algn="l" defTabSz="742969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algn="l" defTabSz="742969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90" algn="l" defTabSz="742969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74" algn="l" defTabSz="742969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?hl=k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oboe" TargetMode="External"/><Relationship Id="rId7" Type="http://schemas.openxmlformats.org/officeDocument/2006/relationships/hyperlink" Target="https://github.com/sjt2765/VoiceProcessor_Oboe.git" TargetMode="External"/><Relationship Id="rId2" Type="http://schemas.openxmlformats.org/officeDocument/2006/relationships/hyperlink" Target="https://medium.com/@logishudson0218/jdk-sdk-ndk-3b095101c04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ogle/oboe/wiki/TechNote_BufferTerminology" TargetMode="External"/><Relationship Id="rId5" Type="http://schemas.openxmlformats.org/officeDocument/2006/relationships/hyperlink" Target="https://google.github.io/oboe/index.html" TargetMode="External"/><Relationship Id="rId4" Type="http://schemas.openxmlformats.org/officeDocument/2006/relationships/hyperlink" Target="https://chromium.googlesource.com/external/github.com/google/oboe/+/refs/heads/1.1-stable/docs/FullGuide.md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google/oboe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" y="2022511"/>
            <a:ext cx="9905999" cy="548563"/>
          </a:xfrm>
          <a:prstGeom prst="rect">
            <a:avLst/>
          </a:prstGeom>
          <a:noFill/>
        </p:spPr>
        <p:txBody>
          <a:bodyPr wrap="square" lIns="55580" tIns="27789" rIns="55580" bIns="27789">
            <a:spAutoFit/>
          </a:bodyPr>
          <a:lstStyle/>
          <a:p>
            <a:pPr algn="ctr" defTabSz="582279">
              <a:spcAft>
                <a:spcPts val="731"/>
              </a:spcAft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HY헤드라인M"/>
                <a:ea typeface="HY헤드라인M"/>
              </a:rPr>
              <a:t>Oboe </a:t>
            </a:r>
            <a:r>
              <a:rPr lang="ko-KR" altLang="en-US" sz="3200" b="1" dirty="0">
                <a:solidFill>
                  <a:schemeClr val="bg1"/>
                </a:solidFill>
                <a:latin typeface="HY헤드라인M"/>
                <a:ea typeface="HY헤드라인M"/>
              </a:rPr>
              <a:t>라이브러리 사용 </a:t>
            </a:r>
            <a:r>
              <a:rPr lang="en-US" altLang="ko-KR" sz="3200" b="1" dirty="0" err="1">
                <a:solidFill>
                  <a:schemeClr val="bg1"/>
                </a:solidFill>
                <a:latin typeface="HY헤드라인M"/>
                <a:ea typeface="HY헤드라인M"/>
              </a:rPr>
              <a:t>VoiceProcessor</a:t>
            </a:r>
            <a:r>
              <a:rPr lang="en-US" altLang="ko-KR" sz="3200" b="1" dirty="0">
                <a:solidFill>
                  <a:schemeClr val="bg1"/>
                </a:solidFill>
                <a:latin typeface="HY헤드라인M"/>
                <a:ea typeface="HY헤드라인M"/>
              </a:rPr>
              <a:t> _V4</a:t>
            </a:r>
            <a:endParaRPr lang="ko-KR" altLang="en-US" sz="3200" b="1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E5B83-6890-9D63-EF19-1BCF351CB82F}"/>
              </a:ext>
            </a:extLst>
          </p:cNvPr>
          <p:cNvSpPr txBox="1"/>
          <p:nvPr/>
        </p:nvSpPr>
        <p:spPr>
          <a:xfrm>
            <a:off x="3230879" y="5347855"/>
            <a:ext cx="369085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한신대학교 </a:t>
            </a:r>
            <a:r>
              <a:rPr lang="en-US" altLang="ko-KR" dirty="0"/>
              <a:t>AI.SW </a:t>
            </a:r>
            <a:r>
              <a:rPr lang="ko-KR" altLang="en-US" dirty="0"/>
              <a:t>대학 </a:t>
            </a:r>
            <a:endParaRPr lang="en-US" altLang="ko-KR" dirty="0"/>
          </a:p>
          <a:p>
            <a:pPr algn="ctr"/>
            <a:r>
              <a:rPr lang="ko-KR" altLang="en-US" dirty="0"/>
              <a:t>석진태</a:t>
            </a:r>
            <a:endParaRPr lang="en-US" altLang="ko-KR" dirty="0"/>
          </a:p>
          <a:p>
            <a:pPr algn="ctr"/>
            <a:r>
              <a:rPr lang="en-US" altLang="ko-KR" dirty="0"/>
              <a:t>2025.06.04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F4BAA9-393E-3A79-3FF3-0FA9734F8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6A7A06-FB68-3B1B-B33E-042CC6767117}"/>
              </a:ext>
            </a:extLst>
          </p:cNvPr>
          <p:cNvSpPr txBox="1"/>
          <p:nvPr/>
        </p:nvSpPr>
        <p:spPr>
          <a:xfrm>
            <a:off x="0" y="514221"/>
            <a:ext cx="454728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en-US" altLang="ko-KR" sz="2800" b="1" dirty="0" err="1">
                <a:solidFill>
                  <a:schemeClr val="bg1"/>
                </a:solidFill>
              </a:rPr>
              <a:t>AudioEngine.h</a:t>
            </a:r>
            <a:r>
              <a:rPr lang="en-US" altLang="ko-KR" sz="2800" b="1" dirty="0">
                <a:solidFill>
                  <a:schemeClr val="bg1"/>
                </a:solidFill>
              </a:rPr>
              <a:t>(1)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67073-39D8-9428-E4F5-B7FB254B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93"/>
          <a:stretch/>
        </p:blipFill>
        <p:spPr>
          <a:xfrm>
            <a:off x="160712" y="2034485"/>
            <a:ext cx="5475315" cy="3685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48438-F8F7-36AC-4B9C-186ADB2054A1}"/>
              </a:ext>
            </a:extLst>
          </p:cNvPr>
          <p:cNvSpPr txBox="1"/>
          <p:nvPr/>
        </p:nvSpPr>
        <p:spPr>
          <a:xfrm>
            <a:off x="5636027" y="2100812"/>
            <a:ext cx="4156366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600" dirty="0"/>
              <a:t>oboe::</a:t>
            </a:r>
            <a:r>
              <a:rPr lang="en-US" altLang="ko-KR" sz="1600" dirty="0" err="1"/>
              <a:t>AudioStreamCallback</a:t>
            </a:r>
            <a:r>
              <a:rPr lang="en-US" altLang="ko-KR" sz="1600" dirty="0"/>
              <a:t> </a:t>
            </a:r>
            <a:r>
              <a:rPr lang="ko-KR" altLang="en-US" sz="1600" dirty="0"/>
              <a:t>을 상속 </a:t>
            </a:r>
            <a:r>
              <a:rPr lang="en-US" altLang="ko-KR" sz="1600" dirty="0"/>
              <a:t>-&gt; </a:t>
            </a:r>
            <a:r>
              <a:rPr lang="ko-KR" altLang="en-US" sz="1600" dirty="0"/>
              <a:t>입력</a:t>
            </a:r>
            <a:r>
              <a:rPr lang="en-US" altLang="ko-KR" sz="1600" dirty="0"/>
              <a:t>, </a:t>
            </a:r>
            <a:r>
              <a:rPr lang="ko-KR" altLang="en-US" sz="1600" dirty="0"/>
              <a:t>출력 스트림 처리</a:t>
            </a:r>
            <a:endParaRPr lang="en-US" altLang="ko-KR" sz="16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AudioEngine</a:t>
            </a:r>
            <a:r>
              <a:rPr lang="en-US" altLang="ko-KR" sz="1600" dirty="0"/>
              <a:t>(), ~</a:t>
            </a:r>
            <a:r>
              <a:rPr lang="en-US" altLang="ko-KR" sz="1600" dirty="0" err="1"/>
              <a:t>AudioEngine</a:t>
            </a:r>
            <a:r>
              <a:rPr lang="en-US" altLang="ko-KR" sz="1600" dirty="0"/>
              <a:t>() : </a:t>
            </a:r>
            <a:r>
              <a:rPr lang="ko-KR" altLang="en-US" sz="1600" dirty="0"/>
              <a:t>생성자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소멸자</a:t>
            </a:r>
            <a:r>
              <a:rPr lang="ko-KR" altLang="en-US" sz="1600" dirty="0"/>
              <a:t> 선언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4AA4C06-4184-D838-26E2-3365A0487264}"/>
              </a:ext>
            </a:extLst>
          </p:cNvPr>
          <p:cNvCxnSpPr>
            <a:cxnSpLocks/>
          </p:cNvCxnSpPr>
          <p:nvPr/>
        </p:nvCxnSpPr>
        <p:spPr>
          <a:xfrm flipV="1">
            <a:off x="3235806" y="2270731"/>
            <a:ext cx="2357116" cy="15586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CD21921-E01D-460B-6B24-4F04D887A72F}"/>
              </a:ext>
            </a:extLst>
          </p:cNvPr>
          <p:cNvCxnSpPr>
            <a:cxnSpLocks/>
          </p:cNvCxnSpPr>
          <p:nvPr/>
        </p:nvCxnSpPr>
        <p:spPr>
          <a:xfrm>
            <a:off x="543097" y="3829396"/>
            <a:ext cx="26822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05EB6A-1D3D-07B9-E10D-8E0C8093D633}"/>
              </a:ext>
            </a:extLst>
          </p:cNvPr>
          <p:cNvCxnSpPr>
            <a:cxnSpLocks/>
          </p:cNvCxnSpPr>
          <p:nvPr/>
        </p:nvCxnSpPr>
        <p:spPr>
          <a:xfrm>
            <a:off x="701039" y="4112029"/>
            <a:ext cx="25242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9C88CD-23C3-999C-58FA-9373AD5FABDA}"/>
              </a:ext>
            </a:extLst>
          </p:cNvPr>
          <p:cNvCxnSpPr>
            <a:cxnSpLocks/>
          </p:cNvCxnSpPr>
          <p:nvPr/>
        </p:nvCxnSpPr>
        <p:spPr>
          <a:xfrm>
            <a:off x="701039" y="4286596"/>
            <a:ext cx="25242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799124-9ED8-C8C5-F080-8429B71E83E2}"/>
              </a:ext>
            </a:extLst>
          </p:cNvPr>
          <p:cNvSpPr txBox="1"/>
          <p:nvPr/>
        </p:nvSpPr>
        <p:spPr>
          <a:xfrm>
            <a:off x="5636028" y="5273310"/>
            <a:ext cx="415636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amplificationMode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sampleRate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bufferSize</a:t>
            </a:r>
            <a:r>
              <a:rPr lang="en-US" altLang="ko-KR" sz="1600" dirty="0"/>
              <a:t> </a:t>
            </a:r>
            <a:r>
              <a:rPr lang="ko-KR" altLang="en-US" sz="1600" dirty="0"/>
              <a:t>초기화 선언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7A7AB7-30B2-2203-8A48-A573B066FFE9}"/>
              </a:ext>
            </a:extLst>
          </p:cNvPr>
          <p:cNvCxnSpPr>
            <a:cxnSpLocks/>
          </p:cNvCxnSpPr>
          <p:nvPr/>
        </p:nvCxnSpPr>
        <p:spPr>
          <a:xfrm>
            <a:off x="695497" y="3981796"/>
            <a:ext cx="26822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BD0975-F269-7BC5-73C6-C7BFA1311FC7}"/>
              </a:ext>
            </a:extLst>
          </p:cNvPr>
          <p:cNvSpPr/>
          <p:nvPr/>
        </p:nvSpPr>
        <p:spPr>
          <a:xfrm>
            <a:off x="695497" y="5209309"/>
            <a:ext cx="2745971" cy="437797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BDB4A3-45FD-40E5-94B4-DE9A8861B186}"/>
              </a:ext>
            </a:extLst>
          </p:cNvPr>
          <p:cNvCxnSpPr>
            <a:cxnSpLocks/>
          </p:cNvCxnSpPr>
          <p:nvPr/>
        </p:nvCxnSpPr>
        <p:spPr>
          <a:xfrm>
            <a:off x="3441468" y="5428212"/>
            <a:ext cx="2151454" cy="143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95DBF1-9883-B02B-F5F5-983F973ACDB6}"/>
              </a:ext>
            </a:extLst>
          </p:cNvPr>
          <p:cNvSpPr txBox="1"/>
          <p:nvPr/>
        </p:nvSpPr>
        <p:spPr>
          <a:xfrm>
            <a:off x="160712" y="1301578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26FC599-CD90-580E-B028-5B9FB5DE5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3A8E4-C7EA-B70E-BA9A-EF0729DDA5E4}"/>
              </a:ext>
            </a:extLst>
          </p:cNvPr>
          <p:cNvSpPr txBox="1"/>
          <p:nvPr/>
        </p:nvSpPr>
        <p:spPr>
          <a:xfrm>
            <a:off x="68346" y="1194919"/>
            <a:ext cx="898355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Oboe </a:t>
            </a:r>
            <a:r>
              <a:rPr lang="ko-KR" altLang="en-US" dirty="0"/>
              <a:t>기반 네이티브 오디오 입출력 스트림 관리</a:t>
            </a:r>
            <a:r>
              <a:rPr lang="en-US" altLang="ko-KR" dirty="0"/>
              <a:t>, </a:t>
            </a:r>
            <a:r>
              <a:rPr lang="ko-KR" altLang="en-US" dirty="0"/>
              <a:t>실시간 오디오 데이터를 라우팅하는 </a:t>
            </a:r>
            <a:endParaRPr lang="en-US" altLang="ko-KR" dirty="0"/>
          </a:p>
          <a:p>
            <a:r>
              <a:rPr lang="en-US" altLang="ko-KR" dirty="0"/>
              <a:t>      C++ </a:t>
            </a:r>
            <a:r>
              <a:rPr lang="ko-KR" altLang="en-US" dirty="0"/>
              <a:t>클래스 인터페이스 정의를 함</a:t>
            </a:r>
          </a:p>
        </p:txBody>
      </p:sp>
    </p:spTree>
    <p:extLst>
      <p:ext uri="{BB962C8B-B14F-4D97-AF65-F5344CB8AC3E}">
        <p14:creationId xmlns:p14="http://schemas.microsoft.com/office/powerpoint/2010/main" val="161704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ED2F0-E87B-7D3B-30C7-1A8084D5E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A37416-C233-82FA-F098-DDC091F1F281}"/>
              </a:ext>
            </a:extLst>
          </p:cNvPr>
          <p:cNvSpPr txBox="1"/>
          <p:nvPr/>
        </p:nvSpPr>
        <p:spPr>
          <a:xfrm>
            <a:off x="0" y="498966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en-US" altLang="ko-KR" sz="2800" b="1" dirty="0" err="1">
                <a:solidFill>
                  <a:schemeClr val="bg1"/>
                </a:solidFill>
              </a:rPr>
              <a:t>AudioEngine.h</a:t>
            </a:r>
            <a:r>
              <a:rPr lang="en-US" altLang="ko-KR" sz="2800" b="1" dirty="0">
                <a:solidFill>
                  <a:schemeClr val="bg1"/>
                </a:solidFill>
              </a:rPr>
              <a:t>(2)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C2426-482E-4633-22B2-CD25130E5E7E}"/>
              </a:ext>
            </a:extLst>
          </p:cNvPr>
          <p:cNvSpPr txBox="1"/>
          <p:nvPr/>
        </p:nvSpPr>
        <p:spPr>
          <a:xfrm>
            <a:off x="5550743" y="1484390"/>
            <a:ext cx="425499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스트림 </a:t>
            </a:r>
            <a:r>
              <a:rPr lang="en-US" altLang="ko-KR" sz="1600" dirty="0"/>
              <a:t>start </a:t>
            </a:r>
            <a:r>
              <a:rPr lang="ko-KR" altLang="en-US" sz="1600" dirty="0"/>
              <a:t>요청</a:t>
            </a:r>
            <a:r>
              <a:rPr lang="en-US" altLang="ko-KR" sz="1600" dirty="0"/>
              <a:t>, </a:t>
            </a:r>
            <a:r>
              <a:rPr lang="ko-KR" altLang="en-US" sz="1600" dirty="0"/>
              <a:t>중복 호출 시 무시되어 버퍼 추가되는 현상방지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0341F-7717-92A4-3B84-8B537D75DA71}"/>
              </a:ext>
            </a:extLst>
          </p:cNvPr>
          <p:cNvSpPr txBox="1"/>
          <p:nvPr/>
        </p:nvSpPr>
        <p:spPr>
          <a:xfrm>
            <a:off x="5541432" y="2318144"/>
            <a:ext cx="378813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스트림 </a:t>
            </a:r>
            <a:r>
              <a:rPr lang="en-US" altLang="ko-KR" sz="1600" dirty="0"/>
              <a:t>stop </a:t>
            </a:r>
            <a:r>
              <a:rPr lang="ko-KR" altLang="en-US" sz="1600" dirty="0"/>
              <a:t>요청 및 </a:t>
            </a:r>
            <a:r>
              <a:rPr lang="en-US" altLang="ko-KR" sz="1600" dirty="0"/>
              <a:t>close / </a:t>
            </a:r>
            <a:r>
              <a:rPr lang="ko-KR" altLang="en-US" sz="1600" dirty="0"/>
              <a:t>중복</a:t>
            </a:r>
            <a:r>
              <a:rPr lang="en-US" altLang="ko-KR" sz="1600" dirty="0"/>
              <a:t> </a:t>
            </a:r>
            <a:r>
              <a:rPr lang="ko-KR" altLang="en-US" sz="1600" dirty="0"/>
              <a:t>호출 시 두번째 이후 무시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DFE67-E7A0-EC90-8342-F079837176AC}"/>
              </a:ext>
            </a:extLst>
          </p:cNvPr>
          <p:cNvSpPr txBox="1"/>
          <p:nvPr/>
        </p:nvSpPr>
        <p:spPr>
          <a:xfrm>
            <a:off x="5541432" y="3441369"/>
            <a:ext cx="336093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녹음 데이터 </a:t>
            </a:r>
            <a:r>
              <a:rPr lang="en-US" altLang="ko-KR" sz="1600" dirty="0"/>
              <a:t>Left / Right </a:t>
            </a:r>
            <a:r>
              <a:rPr lang="ko-KR" altLang="en-US" sz="1600" dirty="0"/>
              <a:t>채널로 </a:t>
            </a:r>
            <a:r>
              <a:rPr lang="ko-KR" altLang="en-US" sz="1600" dirty="0" err="1"/>
              <a:t>인터리브</a:t>
            </a:r>
            <a:r>
              <a:rPr lang="ko-KR" altLang="en-US" sz="1600" dirty="0"/>
              <a:t> 하여 반환</a:t>
            </a:r>
            <a:endParaRPr lang="en-US" altLang="ko-KR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8FFBD9-DED0-A965-8CBF-73B281447F1A}"/>
              </a:ext>
            </a:extLst>
          </p:cNvPr>
          <p:cNvGrpSpPr/>
          <p:nvPr/>
        </p:nvGrpSpPr>
        <p:grpSpPr>
          <a:xfrm>
            <a:off x="100263" y="1235411"/>
            <a:ext cx="5479422" cy="3269164"/>
            <a:chOff x="218796" y="1286211"/>
            <a:chExt cx="5479422" cy="32691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B92CED0-CF7F-55D5-6E4E-B5AADFF9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796" y="1286211"/>
              <a:ext cx="5479422" cy="3269164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4B14B64-33A2-1C37-E303-AA5D341AD238}"/>
                </a:ext>
              </a:extLst>
            </p:cNvPr>
            <p:cNvCxnSpPr>
              <a:cxnSpLocks/>
            </p:cNvCxnSpPr>
            <p:nvPr/>
          </p:nvCxnSpPr>
          <p:spPr>
            <a:xfrm>
              <a:off x="756352" y="2214372"/>
              <a:ext cx="11693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3975B43-8DD7-7CD0-B181-3A6DD571E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7843" y="1784997"/>
              <a:ext cx="3745650" cy="42937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2C80D4-3478-A091-1FEB-4B60BE1237D9}"/>
                </a:ext>
              </a:extLst>
            </p:cNvPr>
            <p:cNvCxnSpPr>
              <a:cxnSpLocks/>
            </p:cNvCxnSpPr>
            <p:nvPr/>
          </p:nvCxnSpPr>
          <p:spPr>
            <a:xfrm>
              <a:off x="756352" y="2909871"/>
              <a:ext cx="11693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F444842-0BB8-1C56-E67A-38DF25D0F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5676" y="2658415"/>
              <a:ext cx="3734289" cy="25145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D0F5DDE-2DC8-2CA9-8E34-419828DD12D5}"/>
                </a:ext>
              </a:extLst>
            </p:cNvPr>
            <p:cNvCxnSpPr>
              <a:cxnSpLocks/>
            </p:cNvCxnSpPr>
            <p:nvPr/>
          </p:nvCxnSpPr>
          <p:spPr>
            <a:xfrm>
              <a:off x="831167" y="3727289"/>
              <a:ext cx="200336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C4010D5-502E-648A-4934-077EE72EF488}"/>
                </a:ext>
              </a:extLst>
            </p:cNvPr>
            <p:cNvCxnSpPr>
              <a:cxnSpLocks/>
            </p:cNvCxnSpPr>
            <p:nvPr/>
          </p:nvCxnSpPr>
          <p:spPr>
            <a:xfrm>
              <a:off x="2834534" y="3732623"/>
              <a:ext cx="2825431" cy="8172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E5F78-A74B-1312-B3AD-306170E03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46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4B137B-DB6C-1ACF-0C5E-53E60A68C609}"/>
              </a:ext>
            </a:extLst>
          </p:cNvPr>
          <p:cNvSpPr txBox="1"/>
          <p:nvPr/>
        </p:nvSpPr>
        <p:spPr>
          <a:xfrm>
            <a:off x="0" y="510991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en-US" altLang="ko-KR" sz="2800" b="1" dirty="0" err="1">
                <a:solidFill>
                  <a:schemeClr val="bg1"/>
                </a:solidFill>
              </a:rPr>
              <a:t>AudioEngine.h</a:t>
            </a:r>
            <a:r>
              <a:rPr lang="en-US" altLang="ko-KR" sz="2800" b="1" dirty="0">
                <a:solidFill>
                  <a:schemeClr val="bg1"/>
                </a:solidFill>
              </a:rPr>
              <a:t>(3)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27833-21DF-5655-A4CF-26863CBBED97}"/>
              </a:ext>
            </a:extLst>
          </p:cNvPr>
          <p:cNvSpPr txBox="1"/>
          <p:nvPr/>
        </p:nvSpPr>
        <p:spPr>
          <a:xfrm>
            <a:off x="5765670" y="1288992"/>
            <a:ext cx="414033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setGain</a:t>
            </a:r>
            <a:r>
              <a:rPr lang="ko-KR" altLang="en-US" sz="1600" dirty="0"/>
              <a:t> 을 통해 슬라이드바에서의 증폭 비율 설정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내부 버퍼는 초기화하지 않음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F0068-B608-0328-0F43-759E3CC6AA5E}"/>
              </a:ext>
            </a:extLst>
          </p:cNvPr>
          <p:cNvSpPr txBox="1"/>
          <p:nvPr/>
        </p:nvSpPr>
        <p:spPr>
          <a:xfrm>
            <a:off x="5765670" y="2671013"/>
            <a:ext cx="414033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마이크 입력 스트림 </a:t>
            </a:r>
            <a:r>
              <a:rPr lang="ko-KR" altLang="en-US" sz="1600" dirty="0" err="1"/>
              <a:t>핸들러</a:t>
            </a:r>
            <a:r>
              <a:rPr lang="en-US" altLang="ko-KR" sz="1600" dirty="0"/>
              <a:t>, </a:t>
            </a:r>
            <a:r>
              <a:rPr lang="ko-KR" altLang="en-US" sz="1600" dirty="0"/>
              <a:t>스피커 출력 스트림 </a:t>
            </a:r>
            <a:r>
              <a:rPr lang="ko-KR" altLang="en-US" sz="1600" dirty="0" err="1"/>
              <a:t>핸들러</a:t>
            </a:r>
            <a:r>
              <a:rPr lang="ko-KR" altLang="en-US" sz="1600" dirty="0"/>
              <a:t> 선언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mGain</a:t>
            </a:r>
            <a:r>
              <a:rPr lang="en-US" altLang="ko-KR" sz="1600" dirty="0"/>
              <a:t> : </a:t>
            </a:r>
            <a:r>
              <a:rPr lang="ko-KR" altLang="en-US" sz="1600" dirty="0"/>
              <a:t>증폭 배율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mIsStarted</a:t>
            </a:r>
            <a:r>
              <a:rPr lang="en-US" altLang="ko-KR" sz="1600" dirty="0"/>
              <a:t> : start,</a:t>
            </a:r>
            <a:r>
              <a:rPr lang="ko-KR" altLang="en-US" sz="1600" dirty="0"/>
              <a:t> </a:t>
            </a:r>
            <a:r>
              <a:rPr lang="en-US" altLang="ko-KR" sz="1600" dirty="0"/>
              <a:t>stop</a:t>
            </a:r>
            <a:r>
              <a:rPr lang="ko-KR" altLang="en-US" sz="1600" dirty="0"/>
              <a:t> 상태 플래그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04413-7747-F78B-A71D-D282D1F3F4F2}"/>
              </a:ext>
            </a:extLst>
          </p:cNvPr>
          <p:cNvSpPr txBox="1"/>
          <p:nvPr/>
        </p:nvSpPr>
        <p:spPr>
          <a:xfrm>
            <a:off x="513392" y="4602593"/>
            <a:ext cx="460735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입출력 라우팅 큐</a:t>
            </a:r>
            <a:r>
              <a:rPr lang="en-US" altLang="ko-KR" sz="1600" dirty="0"/>
              <a:t>, </a:t>
            </a:r>
            <a:r>
              <a:rPr lang="ko-KR" altLang="en-US" sz="1600" dirty="0"/>
              <a:t>녹음용 버퍼 선언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스트림 </a:t>
            </a:r>
            <a:r>
              <a:rPr lang="ko-KR" altLang="en-US" sz="1600" dirty="0" err="1"/>
              <a:t>샘플레이트</a:t>
            </a:r>
            <a:r>
              <a:rPr lang="en-US" altLang="ko-KR" sz="1600" dirty="0"/>
              <a:t>, </a:t>
            </a:r>
            <a:r>
              <a:rPr lang="ko-KR" altLang="en-US" sz="1600" dirty="0"/>
              <a:t>녹음 저장 총 프레임 수 선언</a:t>
            </a:r>
            <a:endParaRPr lang="en-US" altLang="ko-KR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FDA931-51E1-5DF9-7501-3D16C411BEAB}"/>
              </a:ext>
            </a:extLst>
          </p:cNvPr>
          <p:cNvGrpSpPr/>
          <p:nvPr/>
        </p:nvGrpSpPr>
        <p:grpSpPr>
          <a:xfrm>
            <a:off x="123567" y="1240243"/>
            <a:ext cx="5642103" cy="3362350"/>
            <a:chOff x="0" y="1149627"/>
            <a:chExt cx="5642103" cy="33623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FD3E1C-810D-2C75-E106-80A81455A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49627"/>
              <a:ext cx="5642103" cy="3278286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21EC30-182C-F0EC-1151-F0BCFA994BC8}"/>
                </a:ext>
              </a:extLst>
            </p:cNvPr>
            <p:cNvCxnSpPr/>
            <p:nvPr/>
          </p:nvCxnSpPr>
          <p:spPr>
            <a:xfrm>
              <a:off x="631767" y="1995055"/>
              <a:ext cx="130232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2A90B90-B533-79D1-27F3-9F109D8DAD8D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2113080" y="1613875"/>
              <a:ext cx="3529023" cy="70177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BEE100-A185-8413-59ED-CA488534BCC9}"/>
                </a:ext>
              </a:extLst>
            </p:cNvPr>
            <p:cNvSpPr/>
            <p:nvPr/>
          </p:nvSpPr>
          <p:spPr>
            <a:xfrm>
              <a:off x="537556" y="2272145"/>
              <a:ext cx="3208713" cy="79247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3A4B939-9D8C-69A6-61DC-6B355DB929C9}"/>
                </a:ext>
              </a:extLst>
            </p:cNvPr>
            <p:cNvCxnSpPr>
              <a:cxnSpLocks/>
              <a:stCxn id="15" idx="3"/>
              <a:endCxn id="6" idx="1"/>
            </p:cNvCxnSpPr>
            <p:nvPr/>
          </p:nvCxnSpPr>
          <p:spPr>
            <a:xfrm>
              <a:off x="3746269" y="2668382"/>
              <a:ext cx="1895834" cy="45062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BFC4C07-51F4-CF63-E870-240D0EBB4C70}"/>
                </a:ext>
              </a:extLst>
            </p:cNvPr>
            <p:cNvSpPr/>
            <p:nvPr/>
          </p:nvSpPr>
          <p:spPr>
            <a:xfrm>
              <a:off x="537822" y="3119006"/>
              <a:ext cx="3590833" cy="102627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400BEBB-EC22-C11A-1D78-E564391F4405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>
              <a:off x="2333239" y="4145279"/>
              <a:ext cx="360262" cy="36669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0C816F-4B9B-7CAF-5289-E440F69F9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45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0F8985-7BB5-27EF-034D-14E08D575268}"/>
              </a:ext>
            </a:extLst>
          </p:cNvPr>
          <p:cNvSpPr txBox="1"/>
          <p:nvPr/>
        </p:nvSpPr>
        <p:spPr>
          <a:xfrm>
            <a:off x="-1" y="487580"/>
            <a:ext cx="634313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AudioEngine.cpp(1)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B9A20-720D-728A-7956-0521DE30E991}"/>
              </a:ext>
            </a:extLst>
          </p:cNvPr>
          <p:cNvSpPr txBox="1"/>
          <p:nvPr/>
        </p:nvSpPr>
        <p:spPr>
          <a:xfrm>
            <a:off x="5768507" y="1993507"/>
            <a:ext cx="224632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AudioEngine.h</a:t>
            </a:r>
            <a:r>
              <a:rPr lang="ko-KR" altLang="en-US" sz="1600" dirty="0"/>
              <a:t> 호출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CD1DA-2D2B-0753-BB68-4CBD1264E2A6}"/>
              </a:ext>
            </a:extLst>
          </p:cNvPr>
          <p:cNvSpPr txBox="1"/>
          <p:nvPr/>
        </p:nvSpPr>
        <p:spPr>
          <a:xfrm>
            <a:off x="5768507" y="3348481"/>
            <a:ext cx="371324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초기 </a:t>
            </a:r>
            <a:r>
              <a:rPr lang="ko-KR" altLang="en-US" sz="1600" dirty="0" err="1"/>
              <a:t>샘플레이트</a:t>
            </a:r>
            <a:r>
              <a:rPr lang="en-US" altLang="ko-KR" sz="1600" dirty="0"/>
              <a:t>, </a:t>
            </a:r>
            <a:r>
              <a:rPr lang="ko-KR" altLang="en-US" sz="1600" dirty="0"/>
              <a:t>버퍼 크기</a:t>
            </a:r>
            <a:r>
              <a:rPr lang="en-US" altLang="ko-KR" sz="1600" dirty="0"/>
              <a:t>, </a:t>
            </a:r>
            <a:r>
              <a:rPr lang="ko-KR" altLang="en-US" sz="1600" dirty="0"/>
              <a:t>녹음 총 프레임 수 설정 및 내부</a:t>
            </a:r>
            <a:r>
              <a:rPr lang="en-US" altLang="ko-KR" sz="1600" dirty="0"/>
              <a:t> </a:t>
            </a:r>
            <a:r>
              <a:rPr lang="ko-KR" altLang="en-US" sz="1600" dirty="0"/>
              <a:t>벡터 예약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70BDEE-1FC0-D698-B11D-CA0EF5A638FC}"/>
              </a:ext>
            </a:extLst>
          </p:cNvPr>
          <p:cNvGrpSpPr/>
          <p:nvPr/>
        </p:nvGrpSpPr>
        <p:grpSpPr>
          <a:xfrm>
            <a:off x="184376" y="2059409"/>
            <a:ext cx="5706577" cy="3814836"/>
            <a:chOff x="44333" y="1169723"/>
            <a:chExt cx="5706577" cy="38148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61F9CC-ABAC-F1D3-55F4-1F86B5AB3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3" y="1169723"/>
              <a:ext cx="5666509" cy="3814836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561B04B-2D89-2F86-BF9F-FF32C30D8015}"/>
                </a:ext>
              </a:extLst>
            </p:cNvPr>
            <p:cNvCxnSpPr/>
            <p:nvPr/>
          </p:nvCxnSpPr>
          <p:spPr>
            <a:xfrm>
              <a:off x="565265" y="1518458"/>
              <a:ext cx="14574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1BC44E2-4B52-8434-EAC0-D7F43BCF457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2022764" y="1273098"/>
              <a:ext cx="3605700" cy="2453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8F0687-C514-DFF5-4CFD-8F14603475B2}"/>
                </a:ext>
              </a:extLst>
            </p:cNvPr>
            <p:cNvSpPr/>
            <p:nvPr/>
          </p:nvSpPr>
          <p:spPr>
            <a:xfrm>
              <a:off x="565265" y="2636525"/>
              <a:ext cx="4387735" cy="144224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2B62419-EC20-E0B5-FC56-3D1C35C5862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953000" y="2736387"/>
              <a:ext cx="797910" cy="62125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FAACD-5E82-280F-21EF-92EFF91C4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F5CE0-490E-0DA9-7417-F7C6E005F6C3}"/>
              </a:ext>
            </a:extLst>
          </p:cNvPr>
          <p:cNvSpPr txBox="1"/>
          <p:nvPr/>
        </p:nvSpPr>
        <p:spPr>
          <a:xfrm>
            <a:off x="0" y="1177211"/>
            <a:ext cx="97989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신호의 입력</a:t>
            </a:r>
            <a:r>
              <a:rPr lang="en-US" altLang="ko-KR" dirty="0"/>
              <a:t>, </a:t>
            </a:r>
            <a:r>
              <a:rPr lang="ko-KR" altLang="en-US" dirty="0"/>
              <a:t>출력을 위한 입출력 스트림 설정</a:t>
            </a:r>
            <a:r>
              <a:rPr lang="en-US" altLang="ko-KR" dirty="0"/>
              <a:t>, </a:t>
            </a:r>
            <a:r>
              <a:rPr lang="ko-KR" altLang="en-US" dirty="0"/>
              <a:t>스트림 시작</a:t>
            </a:r>
            <a:r>
              <a:rPr lang="en-US" altLang="ko-KR" dirty="0"/>
              <a:t>/</a:t>
            </a:r>
            <a:r>
              <a:rPr lang="ko-KR" altLang="en-US" dirty="0"/>
              <a:t>중지</a:t>
            </a:r>
            <a:r>
              <a:rPr lang="en-US" altLang="ko-KR" dirty="0"/>
              <a:t>, </a:t>
            </a:r>
            <a:r>
              <a:rPr lang="ko-KR" altLang="en-US" dirty="0"/>
              <a:t>입력된 신호 증폭 여부에 따라 증폭시키고 출력</a:t>
            </a:r>
          </a:p>
        </p:txBody>
      </p:sp>
    </p:spTree>
    <p:extLst>
      <p:ext uri="{BB962C8B-B14F-4D97-AF65-F5344CB8AC3E}">
        <p14:creationId xmlns:p14="http://schemas.microsoft.com/office/powerpoint/2010/main" val="214859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6A71C-132E-F8A1-2FAD-8C04B87D1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9A26C-E9EB-0A48-3F96-16CABB7B18E0}"/>
              </a:ext>
            </a:extLst>
          </p:cNvPr>
          <p:cNvSpPr txBox="1"/>
          <p:nvPr/>
        </p:nvSpPr>
        <p:spPr>
          <a:xfrm>
            <a:off x="-1" y="488028"/>
            <a:ext cx="657379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AudioEngine.cpp(2)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BCC2F-B566-99AA-616D-8C62AA967C3F}"/>
              </a:ext>
            </a:extLst>
          </p:cNvPr>
          <p:cNvSpPr txBox="1"/>
          <p:nvPr/>
        </p:nvSpPr>
        <p:spPr>
          <a:xfrm>
            <a:off x="5956922" y="1379053"/>
            <a:ext cx="146706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초기값 세팅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5A540-4EF7-BE49-94C0-96D35FBE8364}"/>
              </a:ext>
            </a:extLst>
          </p:cNvPr>
          <p:cNvSpPr txBox="1"/>
          <p:nvPr/>
        </p:nvSpPr>
        <p:spPr>
          <a:xfrm>
            <a:off x="5956921" y="3548850"/>
            <a:ext cx="3520900" cy="18158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600" dirty="0"/>
              <a:t>output(</a:t>
            </a:r>
            <a:r>
              <a:rPr lang="ko-KR" altLang="en-US" sz="1600" dirty="0"/>
              <a:t>출력</a:t>
            </a:r>
            <a:r>
              <a:rPr lang="en-US" altLang="ko-KR" sz="1600" dirty="0"/>
              <a:t>) </a:t>
            </a:r>
            <a:r>
              <a:rPr lang="ko-KR" altLang="en-US" sz="1600" dirty="0"/>
              <a:t>스트림 생성</a:t>
            </a: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600" dirty="0" err="1"/>
              <a:t>setPerformanceMode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LowLatency</a:t>
            </a: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600" dirty="0" err="1"/>
              <a:t>setSharingMode</a:t>
            </a:r>
            <a:r>
              <a:rPr lang="en-US" altLang="ko-KR" sz="1600" dirty="0"/>
              <a:t> : Exclusive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600" dirty="0" err="1"/>
              <a:t>setSampleRate</a:t>
            </a:r>
            <a:r>
              <a:rPr lang="en-US" altLang="ko-KR" sz="1600" dirty="0"/>
              <a:t> : 0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600" dirty="0" err="1"/>
              <a:t>setCallback</a:t>
            </a:r>
            <a:r>
              <a:rPr lang="en-US" altLang="ko-KR" sz="16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600" dirty="0"/>
              <a:t>위 </a:t>
            </a:r>
            <a:r>
              <a:rPr lang="ko-KR" altLang="en-US" sz="1600" dirty="0" err="1"/>
              <a:t>설정값</a:t>
            </a:r>
            <a:r>
              <a:rPr lang="ko-KR" altLang="en-US" sz="1600" dirty="0"/>
              <a:t> 사용시 지연시간 감소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DDA0388-C931-47E7-D25A-FCD987D775BD}"/>
              </a:ext>
            </a:extLst>
          </p:cNvPr>
          <p:cNvGrpSpPr/>
          <p:nvPr/>
        </p:nvGrpSpPr>
        <p:grpSpPr>
          <a:xfrm>
            <a:off x="172994" y="1289980"/>
            <a:ext cx="5796171" cy="4074752"/>
            <a:chOff x="0" y="1120703"/>
            <a:chExt cx="5796171" cy="40747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4A0CB5-715F-D0BB-49AD-2A542811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20703"/>
              <a:ext cx="5796171" cy="407475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4FE0D9-1C40-E7C3-4A57-8D9CB4B88265}"/>
                </a:ext>
              </a:extLst>
            </p:cNvPr>
            <p:cNvSpPr/>
            <p:nvPr/>
          </p:nvSpPr>
          <p:spPr>
            <a:xfrm>
              <a:off x="543319" y="2974576"/>
              <a:ext cx="4510819" cy="216823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382A796-2A96-359E-88A5-43BA666FC7C6}"/>
                </a:ext>
              </a:extLst>
            </p:cNvPr>
            <p:cNvCxnSpPr>
              <a:cxnSpLocks/>
              <a:stCxn id="13" idx="3"/>
              <a:endCxn id="9" idx="1"/>
            </p:cNvCxnSpPr>
            <p:nvPr/>
          </p:nvCxnSpPr>
          <p:spPr>
            <a:xfrm>
              <a:off x="5054138" y="4058692"/>
              <a:ext cx="729789" cy="22882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289BE3-04F8-942A-16A3-1E3382B22E59}"/>
                </a:ext>
              </a:extLst>
            </p:cNvPr>
            <p:cNvSpPr/>
            <p:nvPr/>
          </p:nvSpPr>
          <p:spPr>
            <a:xfrm>
              <a:off x="543318" y="1259203"/>
              <a:ext cx="4510819" cy="1605918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006E561-885B-AEC8-8FA5-ADC4A20CC372}"/>
                </a:ext>
              </a:extLst>
            </p:cNvPr>
            <p:cNvCxnSpPr>
              <a:cxnSpLocks/>
              <a:stCxn id="17" idx="3"/>
              <a:endCxn id="6" idx="1"/>
            </p:cNvCxnSpPr>
            <p:nvPr/>
          </p:nvCxnSpPr>
          <p:spPr>
            <a:xfrm flipV="1">
              <a:off x="5054137" y="1379053"/>
              <a:ext cx="729791" cy="6831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23DBD-A57E-6800-A3FC-8789994A8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522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F4BFE2-C5CC-B320-3763-A9246D178260}"/>
              </a:ext>
            </a:extLst>
          </p:cNvPr>
          <p:cNvSpPr txBox="1"/>
          <p:nvPr/>
        </p:nvSpPr>
        <p:spPr>
          <a:xfrm>
            <a:off x="0" y="493660"/>
            <a:ext cx="705158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AudioEngine.cpp(3)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A2AA2-35FA-C57B-08EF-41284AC9EADA}"/>
              </a:ext>
            </a:extLst>
          </p:cNvPr>
          <p:cNvSpPr txBox="1"/>
          <p:nvPr/>
        </p:nvSpPr>
        <p:spPr>
          <a:xfrm>
            <a:off x="6197934" y="1268655"/>
            <a:ext cx="3708066" cy="18158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600" dirty="0"/>
              <a:t>Input(</a:t>
            </a:r>
            <a:r>
              <a:rPr lang="ko-KR" altLang="en-US" sz="1600" dirty="0"/>
              <a:t>마이크 입력</a:t>
            </a:r>
            <a:r>
              <a:rPr lang="en-US" altLang="ko-KR" sz="1600" dirty="0"/>
              <a:t>) </a:t>
            </a:r>
            <a:r>
              <a:rPr lang="ko-KR" altLang="en-US" sz="1600" dirty="0"/>
              <a:t>스트림 생성</a:t>
            </a: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600" dirty="0" err="1"/>
              <a:t>setPerformanceMode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LowLatency</a:t>
            </a: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600" dirty="0" err="1"/>
              <a:t>setSharingMode</a:t>
            </a:r>
            <a:r>
              <a:rPr lang="en-US" altLang="ko-KR" sz="1600" dirty="0"/>
              <a:t> : Exclusive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600" dirty="0" err="1"/>
              <a:t>setSampleRate</a:t>
            </a:r>
            <a:r>
              <a:rPr lang="en-US" altLang="ko-KR" sz="1600" dirty="0"/>
              <a:t> : 0 // </a:t>
            </a:r>
            <a:r>
              <a:rPr lang="ko-KR" altLang="en-US" sz="1600" dirty="0"/>
              <a:t>하드웨어 기본값</a:t>
            </a: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600" dirty="0" err="1"/>
              <a:t>setCallback</a:t>
            </a:r>
            <a:r>
              <a:rPr lang="en-US" altLang="ko-KR" sz="16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600" dirty="0"/>
              <a:t>위 </a:t>
            </a:r>
            <a:r>
              <a:rPr lang="ko-KR" altLang="en-US" sz="1600" dirty="0" err="1"/>
              <a:t>설정값</a:t>
            </a:r>
            <a:r>
              <a:rPr lang="ko-KR" altLang="en-US" sz="1600" dirty="0"/>
              <a:t> 사용시 지연시간 감소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0EBDC80-CC1E-DD6A-07D3-AFA19FE842E3}"/>
              </a:ext>
            </a:extLst>
          </p:cNvPr>
          <p:cNvGrpSpPr/>
          <p:nvPr/>
        </p:nvGrpSpPr>
        <p:grpSpPr>
          <a:xfrm>
            <a:off x="172994" y="1268655"/>
            <a:ext cx="6092636" cy="3473793"/>
            <a:chOff x="0" y="1120374"/>
            <a:chExt cx="6092636" cy="34737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DFE127-44B1-AB3A-9186-678F71390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20374"/>
              <a:ext cx="6092636" cy="347379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FBE2EB-4A76-1580-1B28-31C0357D36AE}"/>
                </a:ext>
              </a:extLst>
            </p:cNvPr>
            <p:cNvSpPr/>
            <p:nvPr/>
          </p:nvSpPr>
          <p:spPr>
            <a:xfrm>
              <a:off x="609821" y="1260769"/>
              <a:ext cx="4643823" cy="216823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C0CB5FA-5E38-36D5-6BE8-8A7E8F4FDCC4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 flipV="1">
              <a:off x="5253644" y="2028315"/>
              <a:ext cx="771296" cy="31657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B149FB-D459-90AB-3E23-FF48DEA02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11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E1E010-EFDB-A71D-7406-C6A346E07156}"/>
              </a:ext>
            </a:extLst>
          </p:cNvPr>
          <p:cNvSpPr txBox="1"/>
          <p:nvPr/>
        </p:nvSpPr>
        <p:spPr>
          <a:xfrm>
            <a:off x="0" y="502931"/>
            <a:ext cx="755349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AudioEngine.cpp(4)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69DC1-8DAD-0EEF-CC1B-38A283314923}"/>
              </a:ext>
            </a:extLst>
          </p:cNvPr>
          <p:cNvSpPr txBox="1"/>
          <p:nvPr/>
        </p:nvSpPr>
        <p:spPr>
          <a:xfrm>
            <a:off x="6054861" y="1930324"/>
            <a:ext cx="3851139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Start()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스트림 시작 버튼 터치 시 호출</a:t>
            </a:r>
            <a:r>
              <a:rPr lang="en-US" altLang="ko-KR" sz="1600" dirty="0"/>
              <a:t>, </a:t>
            </a:r>
            <a:r>
              <a:rPr lang="ko-KR" altLang="en-US" sz="1600" dirty="0"/>
              <a:t>중복 호출 시 무시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출력 스트림 시작 요청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D2E90-4EC6-8DBF-FF49-0A5C07C8CF03}"/>
              </a:ext>
            </a:extLst>
          </p:cNvPr>
          <p:cNvSpPr txBox="1"/>
          <p:nvPr/>
        </p:nvSpPr>
        <p:spPr>
          <a:xfrm>
            <a:off x="6047937" y="3862725"/>
            <a:ext cx="3851139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mIsStarted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dirty="0" err="1"/>
              <a:t>ture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스트림 첫 호출 </a:t>
            </a:r>
            <a:r>
              <a:rPr lang="ko-KR" altLang="en-US" sz="1600" dirty="0" err="1"/>
              <a:t>성공시</a:t>
            </a:r>
            <a:r>
              <a:rPr lang="ko-KR" altLang="en-US" sz="1600" dirty="0"/>
              <a:t> 플래그 세팅 통해 중복 호출 방지</a:t>
            </a:r>
            <a:endParaRPr lang="en-US" altLang="ko-KR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AAEFA4-A12F-A87F-E27D-65D0EC5947E0}"/>
              </a:ext>
            </a:extLst>
          </p:cNvPr>
          <p:cNvGrpSpPr/>
          <p:nvPr/>
        </p:nvGrpSpPr>
        <p:grpSpPr>
          <a:xfrm>
            <a:off x="181233" y="1305096"/>
            <a:ext cx="5873628" cy="3363881"/>
            <a:chOff x="0" y="1130534"/>
            <a:chExt cx="5873628" cy="33638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EF6D42-7D75-8F1F-B35B-7006F439C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30534"/>
              <a:ext cx="5873628" cy="336388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A648FA-0037-95DE-2732-FC137A5C4F93}"/>
                </a:ext>
              </a:extLst>
            </p:cNvPr>
            <p:cNvSpPr/>
            <p:nvPr/>
          </p:nvSpPr>
          <p:spPr>
            <a:xfrm>
              <a:off x="592974" y="1330037"/>
              <a:ext cx="5015345" cy="2272146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2021F68-D0AD-CD16-8DAC-9844B073F08F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608319" y="2169394"/>
              <a:ext cx="265309" cy="29671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5B59F7B-8628-E827-B64D-76BDE12A1B73}"/>
                </a:ext>
              </a:extLst>
            </p:cNvPr>
            <p:cNvCxnSpPr/>
            <p:nvPr/>
          </p:nvCxnSpPr>
          <p:spPr>
            <a:xfrm>
              <a:off x="864524" y="3990109"/>
              <a:ext cx="273765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B79FBA4-6619-AB14-6967-C4CDD31A708A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3602182" y="3990109"/>
              <a:ext cx="2264522" cy="1135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02FEB-44F4-857E-0227-329EFED83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38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C4ACA4-FAF0-F9B4-C585-042E0D78A5DC}"/>
              </a:ext>
            </a:extLst>
          </p:cNvPr>
          <p:cNvSpPr txBox="1"/>
          <p:nvPr/>
        </p:nvSpPr>
        <p:spPr>
          <a:xfrm>
            <a:off x="0" y="506925"/>
            <a:ext cx="687035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AudioEngine.cpp(5)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73BD2-74AA-3151-4EF1-0823ED340D6E}"/>
              </a:ext>
            </a:extLst>
          </p:cNvPr>
          <p:cNvSpPr txBox="1"/>
          <p:nvPr/>
        </p:nvSpPr>
        <p:spPr>
          <a:xfrm>
            <a:off x="6115091" y="1267779"/>
            <a:ext cx="372912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/>
              <a:t>stop()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스트림 중지 시 호출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inputStream</a:t>
            </a:r>
            <a:r>
              <a:rPr lang="en-US" altLang="ko-KR" sz="1600" dirty="0"/>
              <a:t> </a:t>
            </a:r>
            <a:r>
              <a:rPr lang="ko-KR" altLang="en-US" sz="1600" dirty="0"/>
              <a:t>및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outputStream</a:t>
            </a:r>
            <a:r>
              <a:rPr lang="en-US" altLang="ko-KR" sz="1600" dirty="0"/>
              <a:t> </a:t>
            </a:r>
            <a:r>
              <a:rPr lang="ko-KR" altLang="en-US" sz="1600" dirty="0"/>
              <a:t>닫기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4F910-EC0C-8864-1A78-875DFADD02F5}"/>
              </a:ext>
            </a:extLst>
          </p:cNvPr>
          <p:cNvSpPr txBox="1"/>
          <p:nvPr/>
        </p:nvSpPr>
        <p:spPr>
          <a:xfrm>
            <a:off x="6115091" y="3402821"/>
            <a:ext cx="379091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mIsStarted</a:t>
            </a:r>
            <a:r>
              <a:rPr lang="en-US" altLang="ko-KR" sz="1600" dirty="0"/>
              <a:t> = false : </a:t>
            </a:r>
            <a:r>
              <a:rPr lang="ko-KR" altLang="en-US" sz="1600" dirty="0"/>
              <a:t>스트림 중지 후 플래그 리셋 통해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inputStream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outputStream</a:t>
            </a:r>
            <a:r>
              <a:rPr lang="en-US" altLang="ko-KR" sz="1600" dirty="0"/>
              <a:t> </a:t>
            </a:r>
            <a:r>
              <a:rPr lang="ko-KR" altLang="en-US" sz="1600" dirty="0"/>
              <a:t>다시 시작 가능하게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만들어줌</a:t>
            </a:r>
            <a:endParaRPr lang="en-US" altLang="ko-KR" sz="1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3A18F1-1C90-AFC3-861D-0669C4B45B47}"/>
              </a:ext>
            </a:extLst>
          </p:cNvPr>
          <p:cNvGrpSpPr/>
          <p:nvPr/>
        </p:nvGrpSpPr>
        <p:grpSpPr>
          <a:xfrm>
            <a:off x="186217" y="1295472"/>
            <a:ext cx="6057207" cy="3227850"/>
            <a:chOff x="0" y="1122478"/>
            <a:chExt cx="6057207" cy="32278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754D7E-99D7-1B59-0C40-0FAC87342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22478"/>
              <a:ext cx="5964636" cy="322785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EA241BD-FCCE-0EE2-EBCE-F64308822F0A}"/>
                </a:ext>
              </a:extLst>
            </p:cNvPr>
            <p:cNvSpPr/>
            <p:nvPr/>
          </p:nvSpPr>
          <p:spPr>
            <a:xfrm>
              <a:off x="609600" y="1353310"/>
              <a:ext cx="4838007" cy="219371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860169C-CE93-D2A1-4C38-4E9CD06710C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5447607" y="1387172"/>
              <a:ext cx="609600" cy="106299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86DEB2F-29AD-B0F1-32CA-B44B7D246659}"/>
                </a:ext>
              </a:extLst>
            </p:cNvPr>
            <p:cNvCxnSpPr/>
            <p:nvPr/>
          </p:nvCxnSpPr>
          <p:spPr>
            <a:xfrm>
              <a:off x="875607" y="3768436"/>
              <a:ext cx="289837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0D0907D-B135-173B-95E9-EC0E52610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3978" y="3697195"/>
              <a:ext cx="2190658" cy="7124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69D937-94FE-AAE7-E34E-4C3583048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53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39DB6F-8FF6-3080-5E61-32C4B7EDB885}"/>
              </a:ext>
            </a:extLst>
          </p:cNvPr>
          <p:cNvSpPr txBox="1"/>
          <p:nvPr/>
        </p:nvSpPr>
        <p:spPr>
          <a:xfrm>
            <a:off x="6125054" y="1159287"/>
            <a:ext cx="3780946" cy="477053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onAudioReady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입력 및 출력 스트림 콜백으로 처리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 스트림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mRoutingBuffer</a:t>
            </a:r>
            <a:r>
              <a:rPr lang="ko-KR" altLang="en-US" sz="1600" dirty="0"/>
              <a:t>에 푸시</a:t>
            </a:r>
            <a:r>
              <a:rPr lang="en-US" altLang="ko-KR" sz="1600" dirty="0"/>
              <a:t>, </a:t>
            </a:r>
            <a:r>
              <a:rPr lang="ko-KR" altLang="en-US" sz="1600" dirty="0"/>
              <a:t>녹음 데이터 저장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슬라이드 바로 받아온 증폭 정도에 따라 입력 신호 증폭</a:t>
            </a:r>
            <a:r>
              <a:rPr lang="en-US" altLang="ko-KR" sz="1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녹음 버퍼에 지정된 총 프레임 수 까지만 저장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/>
              <a:t>int16_t s : </a:t>
            </a:r>
            <a:r>
              <a:rPr lang="ko-KR" altLang="en-US" sz="1600" dirty="0" err="1"/>
              <a:t>콜백</a:t>
            </a:r>
            <a:r>
              <a:rPr lang="ko-KR" altLang="en-US" sz="1600" dirty="0"/>
              <a:t> 내에서 하나의 오디오 </a:t>
            </a:r>
            <a:r>
              <a:rPr lang="en-US" altLang="ko-KR" sz="1600" dirty="0"/>
              <a:t>sample</a:t>
            </a:r>
            <a:r>
              <a:rPr lang="ko-KR" altLang="en-US" sz="1600" dirty="0"/>
              <a:t>을 임시로</a:t>
            </a:r>
            <a:r>
              <a:rPr lang="en-US" altLang="ko-KR" sz="1600" dirty="0"/>
              <a:t> </a:t>
            </a:r>
            <a:r>
              <a:rPr lang="ko-KR" altLang="en-US" sz="1600" dirty="0"/>
              <a:t>담는 변수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출력 스트림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mRoutingBuffer</a:t>
            </a:r>
            <a:r>
              <a:rPr lang="ko-KR" altLang="en-US" sz="1600" dirty="0"/>
              <a:t>에서 읽어와 출력 버퍼에</a:t>
            </a:r>
            <a:r>
              <a:rPr lang="en-US" altLang="ko-KR" sz="1600" dirty="0"/>
              <a:t> </a:t>
            </a:r>
            <a:r>
              <a:rPr lang="ko-KR" altLang="en-US" sz="1600" dirty="0"/>
              <a:t>복사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outBuf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r>
              <a:rPr lang="en-US" altLang="ko-KR" sz="1600" dirty="0"/>
              <a:t>= s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출력</a:t>
            </a:r>
            <a:endParaRPr lang="en-US" altLang="ko-KR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C9977E-BDA9-85B6-3071-5C6768D3ED54}"/>
              </a:ext>
            </a:extLst>
          </p:cNvPr>
          <p:cNvGrpSpPr/>
          <p:nvPr/>
        </p:nvGrpSpPr>
        <p:grpSpPr>
          <a:xfrm>
            <a:off x="156517" y="1297181"/>
            <a:ext cx="6035041" cy="4079164"/>
            <a:chOff x="-1" y="1132424"/>
            <a:chExt cx="6035041" cy="40791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99610A-8FCC-A502-26C5-407557DB7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32424"/>
              <a:ext cx="5968538" cy="367567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E8A2307-AF45-55B2-AEE9-1CBF7492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17"/>
            <a:stretch/>
          </p:blipFill>
          <p:spPr>
            <a:xfrm>
              <a:off x="-1" y="4808098"/>
              <a:ext cx="5968537" cy="40349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DFB2A5-9D22-51AF-F99E-4F2303CB282A}"/>
                </a:ext>
              </a:extLst>
            </p:cNvPr>
            <p:cNvSpPr/>
            <p:nvPr/>
          </p:nvSpPr>
          <p:spPr>
            <a:xfrm>
              <a:off x="631767" y="1402080"/>
              <a:ext cx="3114502" cy="208372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CDFC15FD-B3E8-F9E6-87BE-81D11007BD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746269" y="2443942"/>
              <a:ext cx="2288771" cy="15097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8714AD-9231-81A7-DD38-8DF0A82EA9EF}"/>
                </a:ext>
              </a:extLst>
            </p:cNvPr>
            <p:cNvSpPr/>
            <p:nvPr/>
          </p:nvSpPr>
          <p:spPr>
            <a:xfrm>
              <a:off x="631767" y="3626020"/>
              <a:ext cx="3114502" cy="1182078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E697A2A-0C10-381E-7528-EE0A8CF99B1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746269" y="4217059"/>
              <a:ext cx="2288771" cy="84097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B2642C6-1129-EA7E-19B5-48F76A92EB06}"/>
              </a:ext>
            </a:extLst>
          </p:cNvPr>
          <p:cNvSpPr txBox="1"/>
          <p:nvPr/>
        </p:nvSpPr>
        <p:spPr>
          <a:xfrm>
            <a:off x="-1" y="502016"/>
            <a:ext cx="656555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AudioEngine.cpp(6)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170EB1-6342-EB5C-DAD5-6B81F5106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93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7B847-BBBD-A488-F3BF-5D7EEFCBD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7A253A-DB32-160F-5222-9857BED8E282}"/>
              </a:ext>
            </a:extLst>
          </p:cNvPr>
          <p:cNvSpPr txBox="1"/>
          <p:nvPr/>
        </p:nvSpPr>
        <p:spPr>
          <a:xfrm>
            <a:off x="6104785" y="1301150"/>
            <a:ext cx="3727075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getRecordedData</a:t>
            </a:r>
            <a:r>
              <a:rPr lang="en-US" altLang="ko-KR" sz="1600" dirty="0"/>
              <a:t>() : </a:t>
            </a:r>
            <a:r>
              <a:rPr lang="ko-KR" altLang="en-US" sz="1600" dirty="0"/>
              <a:t>녹음된 좌</a:t>
            </a:r>
            <a:r>
              <a:rPr lang="en-US" altLang="ko-KR" sz="1600" dirty="0"/>
              <a:t>,</a:t>
            </a:r>
            <a:r>
              <a:rPr lang="ko-KR" altLang="en-US" sz="1600" dirty="0"/>
              <a:t>우 채널을 하나의 배열에 </a:t>
            </a:r>
            <a:r>
              <a:rPr lang="ko-KR" altLang="en-US" sz="1600" dirty="0" err="1"/>
              <a:t>번갈아가며</a:t>
            </a:r>
            <a:r>
              <a:rPr lang="ko-KR" altLang="en-US" sz="1600" dirty="0"/>
              <a:t> 저장 </a:t>
            </a:r>
            <a:r>
              <a:rPr lang="en-US" altLang="ko-KR" sz="1600" dirty="0"/>
              <a:t>( 2*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=&gt;</a:t>
            </a:r>
            <a:r>
              <a:rPr lang="ko-KR" altLang="en-US" sz="1600" dirty="0"/>
              <a:t> </a:t>
            </a:r>
            <a:r>
              <a:rPr lang="en-US" altLang="ko-KR" sz="1600" dirty="0"/>
              <a:t>Left  /  2*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+ 1 =&gt; Right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setGaing</a:t>
            </a:r>
            <a:r>
              <a:rPr lang="en-US" altLang="ko-KR" sz="1600" dirty="0"/>
              <a:t>() : </a:t>
            </a:r>
            <a:r>
              <a:rPr lang="ko-KR" altLang="en-US" sz="1600" dirty="0"/>
              <a:t>외부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MainActivity</a:t>
            </a:r>
            <a:r>
              <a:rPr lang="en-US" altLang="ko-KR" sz="1600" dirty="0"/>
              <a:t>) </a:t>
            </a:r>
            <a:r>
              <a:rPr lang="ko-KR" altLang="en-US" sz="1600" dirty="0"/>
              <a:t>에서 증폭 배율 조정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158D9-89B6-A252-CEF6-C9AE5F8D461E}"/>
              </a:ext>
            </a:extLst>
          </p:cNvPr>
          <p:cNvSpPr txBox="1"/>
          <p:nvPr/>
        </p:nvSpPr>
        <p:spPr>
          <a:xfrm>
            <a:off x="0" y="489618"/>
            <a:ext cx="626899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AudioEngine.cpp(7)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9FC1EF-3B15-F0F4-36B1-4E0510D0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7" y="1285324"/>
            <a:ext cx="6014168" cy="30230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8E4DAF-4D0B-8549-3FF0-469D7758B5C4}"/>
              </a:ext>
            </a:extLst>
          </p:cNvPr>
          <p:cNvSpPr/>
          <p:nvPr/>
        </p:nvSpPr>
        <p:spPr>
          <a:xfrm>
            <a:off x="662449" y="1614767"/>
            <a:ext cx="4129726" cy="1343216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B1182F-7EE0-1C94-F7A1-E948CD9DEDF2}"/>
              </a:ext>
            </a:extLst>
          </p:cNvPr>
          <p:cNvCxnSpPr>
            <a:stCxn id="8" idx="3"/>
          </p:cNvCxnSpPr>
          <p:nvPr/>
        </p:nvCxnSpPr>
        <p:spPr>
          <a:xfrm flipV="1">
            <a:off x="4792175" y="1544819"/>
            <a:ext cx="1386750" cy="7415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5EF3DC-DDCF-7986-760E-4F8654B317D3}"/>
              </a:ext>
            </a:extLst>
          </p:cNvPr>
          <p:cNvSpPr/>
          <p:nvPr/>
        </p:nvSpPr>
        <p:spPr>
          <a:xfrm>
            <a:off x="662449" y="3219104"/>
            <a:ext cx="3060155" cy="78074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6B820A-2EE9-E55C-2A7F-935849915FF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722604" y="3072714"/>
            <a:ext cx="2456321" cy="5367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E61E45-46B1-2503-1786-FA5E07A99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92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73ECC9-BAF7-C365-9198-6415269A0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4EC99-3C5B-E14F-2D48-42BD562DE458}"/>
              </a:ext>
            </a:extLst>
          </p:cNvPr>
          <p:cNvSpPr txBox="1"/>
          <p:nvPr/>
        </p:nvSpPr>
        <p:spPr>
          <a:xfrm>
            <a:off x="0" y="494802"/>
            <a:ext cx="796359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</a:rPr>
              <a:t>초기 환경 세팅</a:t>
            </a:r>
            <a:r>
              <a:rPr lang="en-US" altLang="ko-KR" sz="2800" b="1" dirty="0">
                <a:solidFill>
                  <a:schemeClr val="bg1"/>
                </a:solidFill>
              </a:rPr>
              <a:t>(1)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9EFA0-B404-1868-3F78-D1831B6EB3DB}"/>
              </a:ext>
            </a:extLst>
          </p:cNvPr>
          <p:cNvSpPr txBox="1"/>
          <p:nvPr/>
        </p:nvSpPr>
        <p:spPr>
          <a:xfrm>
            <a:off x="0" y="1145059"/>
            <a:ext cx="25074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01DF70-06BB-246C-4C61-8D25D3133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26" y="1514391"/>
            <a:ext cx="8853147" cy="4359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0FD74-7AB8-28E3-32EC-087C9CA7CF4E}"/>
              </a:ext>
            </a:extLst>
          </p:cNvPr>
          <p:cNvSpPr txBox="1"/>
          <p:nvPr/>
        </p:nvSpPr>
        <p:spPr>
          <a:xfrm>
            <a:off x="67585" y="5993866"/>
            <a:ext cx="76497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https://developer.android.com/studio?hl=ko</a:t>
            </a:r>
            <a:r>
              <a:rPr lang="en-US" altLang="ko-KR" dirty="0"/>
              <a:t>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접속 후 </a:t>
            </a:r>
            <a:r>
              <a:rPr lang="en-US" altLang="ko-KR" dirty="0"/>
              <a:t>Android Studio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066057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9DF20-25F2-C21E-7EB4-B4826DFFFBC7}"/>
              </a:ext>
            </a:extLst>
          </p:cNvPr>
          <p:cNvSpPr txBox="1"/>
          <p:nvPr/>
        </p:nvSpPr>
        <p:spPr>
          <a:xfrm>
            <a:off x="-1" y="506401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4. native-lib.cpp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751B59-E711-441D-F141-EAD11533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7" y="1887026"/>
            <a:ext cx="5630487" cy="3983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CA70C-71F0-AC8A-1686-4B32BDFCFA13}"/>
              </a:ext>
            </a:extLst>
          </p:cNvPr>
          <p:cNvSpPr txBox="1"/>
          <p:nvPr/>
        </p:nvSpPr>
        <p:spPr>
          <a:xfrm>
            <a:off x="98853" y="1135158"/>
            <a:ext cx="970829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AudioEngine.cpp</a:t>
            </a:r>
            <a:r>
              <a:rPr lang="ko-KR" altLang="en-US" dirty="0"/>
              <a:t> 에서 선언한 </a:t>
            </a:r>
            <a:r>
              <a:rPr lang="en-US" altLang="ko-KR" dirty="0" err="1"/>
              <a:t>init</a:t>
            </a:r>
            <a:r>
              <a:rPr lang="en-US" altLang="ko-KR" dirty="0"/>
              <a:t>(),</a:t>
            </a:r>
            <a:r>
              <a:rPr lang="en-US" altLang="ko-KR" dirty="0" err="1"/>
              <a:t>startBypass</a:t>
            </a:r>
            <a:r>
              <a:rPr lang="en-US" altLang="ko-KR" dirty="0"/>
              <a:t>(), </a:t>
            </a:r>
            <a:r>
              <a:rPr lang="en-US" altLang="ko-KR" dirty="0" err="1"/>
              <a:t>startAmplification</a:t>
            </a:r>
            <a:r>
              <a:rPr lang="en-US" altLang="ko-KR" dirty="0"/>
              <a:t>(), </a:t>
            </a:r>
            <a:r>
              <a:rPr lang="en-US" altLang="ko-KR" dirty="0" err="1"/>
              <a:t>stopAudio</a:t>
            </a:r>
            <a:r>
              <a:rPr lang="en-US" altLang="ko-KR" dirty="0"/>
              <a:t>() </a:t>
            </a:r>
            <a:r>
              <a:rPr lang="ko-KR" altLang="en-US" dirty="0"/>
              <a:t>등  </a:t>
            </a:r>
            <a:r>
              <a:rPr lang="en-US" altLang="ko-KR" dirty="0"/>
              <a:t>C++ </a:t>
            </a:r>
            <a:r>
              <a:rPr lang="ko-KR" altLang="en-US" dirty="0"/>
              <a:t>코드로</a:t>
            </a:r>
            <a:r>
              <a:rPr lang="en-US" altLang="ko-KR" dirty="0"/>
              <a:t> </a:t>
            </a:r>
            <a:r>
              <a:rPr lang="ko-KR" altLang="en-US" dirty="0"/>
              <a:t>작성된 라이브러리들을 </a:t>
            </a:r>
            <a:r>
              <a:rPr lang="en-US" altLang="ko-KR" dirty="0" err="1"/>
              <a:t>MainActivity.kt</a:t>
            </a:r>
            <a:r>
              <a:rPr lang="ko-KR" altLang="en-US" dirty="0"/>
              <a:t>에서 호출하기 위해 작성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8F437-B7BD-5638-ED23-D09A90395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585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CFAC7C-B1B9-BDA6-877F-C9D90DD6B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199E4-8F42-E4A0-9F9E-B4B1437359E2}"/>
              </a:ext>
            </a:extLst>
          </p:cNvPr>
          <p:cNvSpPr txBox="1"/>
          <p:nvPr/>
        </p:nvSpPr>
        <p:spPr>
          <a:xfrm>
            <a:off x="0" y="497997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</a:rPr>
              <a:t>앱 화면 구성</a:t>
            </a:r>
            <a:r>
              <a:rPr lang="en-US" altLang="ko-KR" sz="2800" b="1" dirty="0">
                <a:solidFill>
                  <a:schemeClr val="bg1"/>
                </a:solidFill>
              </a:rPr>
              <a:t>(1)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D77D9-A90A-1C49-A04A-93EC7DF678C2}"/>
              </a:ext>
            </a:extLst>
          </p:cNvPr>
          <p:cNvSpPr txBox="1"/>
          <p:nvPr/>
        </p:nvSpPr>
        <p:spPr>
          <a:xfrm>
            <a:off x="98853" y="1135158"/>
            <a:ext cx="97082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앱의 화면 구성 위해 </a:t>
            </a:r>
            <a:r>
              <a:rPr lang="en-US" altLang="ko-KR" dirty="0"/>
              <a:t>res/layout </a:t>
            </a:r>
            <a:r>
              <a:rPr lang="ko-KR" altLang="en-US" dirty="0"/>
              <a:t>폴더 내부에 </a:t>
            </a:r>
            <a:r>
              <a:rPr lang="en-US" altLang="ko-KR" dirty="0"/>
              <a:t>activity_main.xml </a:t>
            </a:r>
            <a:r>
              <a:rPr lang="ko-KR" altLang="en-US" dirty="0"/>
              <a:t>파일 생성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9A99DA-26AF-A81F-5A96-9C352308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6" y="1504490"/>
            <a:ext cx="2329931" cy="48896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C5EF354-8AE7-D62E-4A27-7EDCFCB5684C}"/>
              </a:ext>
            </a:extLst>
          </p:cNvPr>
          <p:cNvSpPr/>
          <p:nvPr/>
        </p:nvSpPr>
        <p:spPr>
          <a:xfrm>
            <a:off x="1058487" y="3318510"/>
            <a:ext cx="1202576" cy="17283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3E3E4-43FC-B5F3-8720-E1F9088E42F2}"/>
              </a:ext>
            </a:extLst>
          </p:cNvPr>
          <p:cNvSpPr txBox="1"/>
          <p:nvPr/>
        </p:nvSpPr>
        <p:spPr>
          <a:xfrm>
            <a:off x="2750210" y="2395180"/>
            <a:ext cx="626078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파일의 경로</a:t>
            </a:r>
            <a:r>
              <a:rPr lang="en-US" altLang="ko-KR" dirty="0"/>
              <a:t> </a:t>
            </a:r>
            <a:r>
              <a:rPr lang="ko-KR" altLang="en-US" dirty="0"/>
              <a:t>예시 </a:t>
            </a:r>
            <a:r>
              <a:rPr lang="en-US" altLang="ko-KR" dirty="0"/>
              <a:t>:  </a:t>
            </a:r>
            <a:r>
              <a:rPr lang="ko-KR" altLang="en-US" dirty="0"/>
              <a:t>C:\Users\sjt27\AndroidStudioProjects\VoiceProcessor_Oboe\app\src\main\res\layout\activity_main.xml</a:t>
            </a:r>
          </a:p>
        </p:txBody>
      </p:sp>
    </p:spTree>
    <p:extLst>
      <p:ext uri="{BB962C8B-B14F-4D97-AF65-F5344CB8AC3E}">
        <p14:creationId xmlns:p14="http://schemas.microsoft.com/office/powerpoint/2010/main" val="88808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3647CB-2D43-175E-F241-FD82E2D8C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162C0-5D97-B145-2F06-14F60E8B2EB6}"/>
              </a:ext>
            </a:extLst>
          </p:cNvPr>
          <p:cNvSpPr txBox="1"/>
          <p:nvPr/>
        </p:nvSpPr>
        <p:spPr>
          <a:xfrm>
            <a:off x="0" y="497997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</a:rPr>
              <a:t>앱 화면 구성</a:t>
            </a:r>
            <a:r>
              <a:rPr lang="en-US" altLang="ko-KR" sz="2800" b="1" dirty="0">
                <a:solidFill>
                  <a:schemeClr val="bg1"/>
                </a:solidFill>
              </a:rPr>
              <a:t>(2)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733E8-0D08-9F0C-2618-469223B9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224"/>
          <a:stretch/>
        </p:blipFill>
        <p:spPr>
          <a:xfrm>
            <a:off x="92024" y="1624631"/>
            <a:ext cx="3487991" cy="3863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D93565-D81F-4E51-60E3-BEA1CB19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4" y="5189067"/>
            <a:ext cx="3487991" cy="1150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A519D-3B63-3085-1D73-D253C9267D02}"/>
              </a:ext>
            </a:extLst>
          </p:cNvPr>
          <p:cNvSpPr txBox="1"/>
          <p:nvPr/>
        </p:nvSpPr>
        <p:spPr>
          <a:xfrm>
            <a:off x="92024" y="1138258"/>
            <a:ext cx="39870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Vertical </a:t>
            </a:r>
            <a:r>
              <a:rPr lang="ko-KR" altLang="en-US" dirty="0"/>
              <a:t>방향 간단한 컨트롤 </a:t>
            </a:r>
            <a:r>
              <a:rPr lang="en-US" altLang="ko-KR" dirty="0"/>
              <a:t>UI </a:t>
            </a:r>
            <a:r>
              <a:rPr lang="ko-KR" altLang="en-US" dirty="0"/>
              <a:t>정의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648BB5-57D2-E46A-1D8F-DF9E847B33D5}"/>
              </a:ext>
            </a:extLst>
          </p:cNvPr>
          <p:cNvSpPr/>
          <p:nvPr/>
        </p:nvSpPr>
        <p:spPr>
          <a:xfrm>
            <a:off x="426720" y="2682240"/>
            <a:ext cx="1884218" cy="68164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B16645-3F9B-AA47-01F1-567CDC94A6E7}"/>
              </a:ext>
            </a:extLst>
          </p:cNvPr>
          <p:cNvSpPr/>
          <p:nvPr/>
        </p:nvSpPr>
        <p:spPr>
          <a:xfrm>
            <a:off x="426720" y="3386052"/>
            <a:ext cx="1884218" cy="78693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7BB2DB-277D-5905-7C3B-DCA46881B6B5}"/>
              </a:ext>
            </a:extLst>
          </p:cNvPr>
          <p:cNvSpPr/>
          <p:nvPr/>
        </p:nvSpPr>
        <p:spPr>
          <a:xfrm>
            <a:off x="426720" y="4192388"/>
            <a:ext cx="1884218" cy="68164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1D4AF3-61E5-512F-070F-2DF479CE67E9}"/>
              </a:ext>
            </a:extLst>
          </p:cNvPr>
          <p:cNvSpPr/>
          <p:nvPr/>
        </p:nvSpPr>
        <p:spPr>
          <a:xfrm>
            <a:off x="426720" y="4891462"/>
            <a:ext cx="1884218" cy="82828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DD6044-E0EE-B81C-6946-E56CE6F0AC63}"/>
              </a:ext>
            </a:extLst>
          </p:cNvPr>
          <p:cNvSpPr txBox="1"/>
          <p:nvPr/>
        </p:nvSpPr>
        <p:spPr>
          <a:xfrm>
            <a:off x="6158735" y="1310130"/>
            <a:ext cx="368808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&lt;</a:t>
            </a:r>
            <a:r>
              <a:rPr lang="en-US" altLang="ko-KR" sz="1400" dirty="0" err="1"/>
              <a:t>LineatLayout</a:t>
            </a:r>
            <a:r>
              <a:rPr lang="en-US" altLang="ko-KR" sz="1400" dirty="0"/>
              <a:t> … &gt;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FA018C6-7242-5E1A-5AA6-7786AF97A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367" y="1624631"/>
            <a:ext cx="3212553" cy="261296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10F494-C17E-89A9-A864-E977709009CE}"/>
              </a:ext>
            </a:extLst>
          </p:cNvPr>
          <p:cNvCxnSpPr>
            <a:cxnSpLocks/>
          </p:cNvCxnSpPr>
          <p:nvPr/>
        </p:nvCxnSpPr>
        <p:spPr>
          <a:xfrm flipV="1">
            <a:off x="2310938" y="2660072"/>
            <a:ext cx="1368829" cy="3879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EF2E761-B730-47CA-1E22-7DF3F22AC0C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310938" y="2853151"/>
            <a:ext cx="1269077" cy="9263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99769A-1684-B050-9583-86D265F58A8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310938" y="3067398"/>
            <a:ext cx="1286169" cy="14658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A2DF577-E69C-8689-B4E8-D0ECFB85BD11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938" y="3252007"/>
            <a:ext cx="1529542" cy="20535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165A41C-B286-CA5F-2ED2-9FCD57CFCB6F}"/>
              </a:ext>
            </a:extLst>
          </p:cNvPr>
          <p:cNvSpPr/>
          <p:nvPr/>
        </p:nvSpPr>
        <p:spPr>
          <a:xfrm>
            <a:off x="296486" y="1800128"/>
            <a:ext cx="2622981" cy="837776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D8CE593-B6F5-6C8E-7D92-85FCC51CD51A}"/>
              </a:ext>
            </a:extLst>
          </p:cNvPr>
          <p:cNvCxnSpPr>
            <a:cxnSpLocks/>
          </p:cNvCxnSpPr>
          <p:nvPr/>
        </p:nvCxnSpPr>
        <p:spPr>
          <a:xfrm flipV="1">
            <a:off x="2919468" y="1504516"/>
            <a:ext cx="3570001" cy="7111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9325A45-41E1-210B-C0D8-EAD8E24F5766}"/>
              </a:ext>
            </a:extLst>
          </p:cNvPr>
          <p:cNvSpPr txBox="1"/>
          <p:nvPr/>
        </p:nvSpPr>
        <p:spPr>
          <a:xfrm>
            <a:off x="3565575" y="4196987"/>
            <a:ext cx="41300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BYPASS / 2X AMPLIFICATION / STOP/SAVE </a:t>
            </a:r>
            <a:r>
              <a:rPr lang="ko-KR" altLang="en-US" sz="1400" dirty="0"/>
              <a:t>버튼</a:t>
            </a:r>
            <a:endParaRPr lang="en-US" altLang="ko-KR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834C78-5EAD-3376-5308-BCA78813C7E6}"/>
              </a:ext>
            </a:extLst>
          </p:cNvPr>
          <p:cNvSpPr txBox="1"/>
          <p:nvPr/>
        </p:nvSpPr>
        <p:spPr>
          <a:xfrm>
            <a:off x="3665914" y="4395501"/>
            <a:ext cx="5348515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@id/buttonBypass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코틀린에서</a:t>
            </a:r>
            <a:r>
              <a:rPr lang="ko-KR" altLang="en-US" sz="1400" dirty="0"/>
              <a:t> 버튼을 찾기 위한 고유식별자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wrap_content</a:t>
            </a:r>
            <a:r>
              <a:rPr lang="en-US" altLang="ko-KR" sz="1400" dirty="0"/>
              <a:t> : </a:t>
            </a:r>
            <a:r>
              <a:rPr lang="ko-KR" altLang="en-US" sz="1400" dirty="0"/>
              <a:t>버튼 텍스트 크기만큼 영역 차지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text=“Bypass” : </a:t>
            </a:r>
            <a:r>
              <a:rPr lang="ko-KR" altLang="en-US" sz="1400" dirty="0"/>
              <a:t>버튼 위에 표시될 문자열</a:t>
            </a:r>
            <a:endParaRPr lang="en-US" altLang="ko-KR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791A9A-7800-42F9-CE18-42790C6A0B52}"/>
              </a:ext>
            </a:extLst>
          </p:cNvPr>
          <p:cNvSpPr txBox="1"/>
          <p:nvPr/>
        </p:nvSpPr>
        <p:spPr>
          <a:xfrm>
            <a:off x="3648235" y="5479623"/>
            <a:ext cx="6320833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layout_width</a:t>
            </a:r>
            <a:r>
              <a:rPr lang="en-US" altLang="ko-KR" sz="1400" dirty="0"/>
              <a:t>=“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” : </a:t>
            </a:r>
            <a:r>
              <a:rPr lang="ko-KR" altLang="en-US" sz="1400" dirty="0"/>
              <a:t>부모 가로 폭 전체 사용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max = “300” : </a:t>
            </a:r>
            <a:r>
              <a:rPr lang="ko-KR" altLang="en-US" sz="1400" dirty="0"/>
              <a:t>슬라이더 최댓값을 </a:t>
            </a:r>
            <a:r>
              <a:rPr lang="en-US" altLang="ko-KR" sz="1400" dirty="0"/>
              <a:t>300</a:t>
            </a:r>
            <a:r>
              <a:rPr lang="ko-KR" altLang="en-US" sz="1400" dirty="0"/>
              <a:t>으로 설정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progress=“100” : </a:t>
            </a:r>
            <a:r>
              <a:rPr lang="ko-KR" altLang="en-US" sz="1400" dirty="0"/>
              <a:t>초기 슬라이더 위치 설정</a:t>
            </a:r>
            <a:r>
              <a:rPr lang="en-US" altLang="ko-KR" sz="1400" dirty="0"/>
              <a:t>, </a:t>
            </a:r>
            <a:r>
              <a:rPr lang="ko-KR" altLang="en-US" sz="1400" dirty="0"/>
              <a:t>기본 증폭 비율 </a:t>
            </a:r>
            <a:r>
              <a:rPr lang="en-US" altLang="ko-KR" sz="1400" dirty="0"/>
              <a:t>1.0x </a:t>
            </a:r>
            <a:r>
              <a:rPr lang="ko-KR" altLang="en-US" sz="1400" dirty="0"/>
              <a:t>로 해석 가능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layout_margin</a:t>
            </a:r>
            <a:r>
              <a:rPr lang="en-US" altLang="ko-KR" sz="1400" dirty="0"/>
              <a:t> = “16dp” : </a:t>
            </a:r>
            <a:r>
              <a:rPr lang="ko-KR" altLang="en-US" sz="1400" dirty="0"/>
              <a:t>상하좌우 여백 설정</a:t>
            </a:r>
            <a:endParaRPr lang="en-US" altLang="ko-KR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F2B24-FCE1-3DD4-77F3-AE4A02A55E85}"/>
              </a:ext>
            </a:extLst>
          </p:cNvPr>
          <p:cNvSpPr txBox="1"/>
          <p:nvPr/>
        </p:nvSpPr>
        <p:spPr>
          <a:xfrm>
            <a:off x="3565575" y="5240093"/>
            <a:ext cx="266290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신호 </a:t>
            </a:r>
            <a:r>
              <a:rPr lang="ko-KR" altLang="en-US" sz="1400" dirty="0" err="1"/>
              <a:t>증폭량</a:t>
            </a:r>
            <a:r>
              <a:rPr lang="ko-KR" altLang="en-US" sz="1400" dirty="0"/>
              <a:t> 조절용 </a:t>
            </a:r>
            <a:r>
              <a:rPr lang="en-US" altLang="ko-KR" sz="1400" dirty="0" err="1"/>
              <a:t>SeekBar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6FD49-9774-CCD9-B5B7-5D81189C4030}"/>
              </a:ext>
            </a:extLst>
          </p:cNvPr>
          <p:cNvSpPr txBox="1"/>
          <p:nvPr/>
        </p:nvSpPr>
        <p:spPr>
          <a:xfrm>
            <a:off x="6303819" y="1545116"/>
            <a:ext cx="3688081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xmlns</a:t>
            </a:r>
            <a:r>
              <a:rPr lang="en-US" altLang="ko-KR" sz="1400" dirty="0"/>
              <a:t> : android : </a:t>
            </a:r>
            <a:r>
              <a:rPr lang="ko-KR" altLang="en-US" sz="1400" dirty="0"/>
              <a:t>이 레이아웃에서 안드로이드 전용 속성을 사용하겠다고 선언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layout_width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match_parent</a:t>
            </a:r>
            <a:r>
              <a:rPr lang="en-US" altLang="ko-KR" sz="1400" dirty="0"/>
              <a:t>” / </a:t>
            </a:r>
            <a:r>
              <a:rPr lang="en-US" altLang="ko-KR" sz="1400" dirty="0" err="1"/>
              <a:t>layout_height</a:t>
            </a:r>
            <a:r>
              <a:rPr lang="en-US" altLang="ko-KR" sz="1400" dirty="0"/>
              <a:t> = “</a:t>
            </a:r>
            <a:r>
              <a:rPr lang="en-US" altLang="ko-KR" sz="1400" dirty="0" err="1"/>
              <a:t>math_parent</a:t>
            </a:r>
            <a:r>
              <a:rPr lang="en-US" altLang="ko-KR" sz="1400" dirty="0"/>
              <a:t>” : </a:t>
            </a:r>
            <a:r>
              <a:rPr lang="ko-KR" altLang="en-US" sz="1400" dirty="0"/>
              <a:t>화면 전체 크기에 맞추어 늘어남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orientation=“vertical” : </a:t>
            </a:r>
            <a:r>
              <a:rPr lang="ko-KR" altLang="en-US" sz="1400" dirty="0"/>
              <a:t>자식 뷰들을 세로 방향으로 차례로 배치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gravity = “center” : </a:t>
            </a:r>
            <a:r>
              <a:rPr lang="ko-KR" altLang="en-US" sz="1400" dirty="0"/>
              <a:t>자식 뷰들을 컨테이너 중앙으로 정렬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padding=“16dp”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컨테이너 내부 여백을 </a:t>
            </a:r>
            <a:r>
              <a:rPr lang="en-US" altLang="ko-KR" sz="1400" dirty="0"/>
              <a:t>4</a:t>
            </a:r>
            <a:r>
              <a:rPr lang="ko-KR" altLang="en-US" sz="1400" dirty="0"/>
              <a:t>방향 모두 </a:t>
            </a:r>
            <a:r>
              <a:rPr lang="en-US" altLang="ko-KR" sz="1400" dirty="0"/>
              <a:t>16dp </a:t>
            </a:r>
            <a:r>
              <a:rPr lang="ko-KR" altLang="en-US" sz="1400" dirty="0"/>
              <a:t>로 설정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3642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49758-1A95-C067-096D-7D6F865FA78F}"/>
              </a:ext>
            </a:extLst>
          </p:cNvPr>
          <p:cNvSpPr txBox="1"/>
          <p:nvPr/>
        </p:nvSpPr>
        <p:spPr>
          <a:xfrm>
            <a:off x="0" y="497997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en-US" altLang="ko-KR" sz="2800" b="1" dirty="0" err="1">
                <a:solidFill>
                  <a:schemeClr val="bg1"/>
                </a:solidFill>
              </a:rPr>
              <a:t>MainActivity.kt</a:t>
            </a:r>
            <a:r>
              <a:rPr lang="en-US" altLang="ko-KR" sz="2800" b="1" dirty="0">
                <a:solidFill>
                  <a:schemeClr val="bg1"/>
                </a:solidFill>
              </a:rPr>
              <a:t>(1)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F13A0-35BD-9D64-5F94-8E659D1B3EAC}"/>
              </a:ext>
            </a:extLst>
          </p:cNvPr>
          <p:cNvSpPr txBox="1"/>
          <p:nvPr/>
        </p:nvSpPr>
        <p:spPr>
          <a:xfrm>
            <a:off x="94211" y="1154200"/>
            <a:ext cx="104708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메인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DA4904-C71B-2DCE-63DC-A6B0FDD6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" y="1492754"/>
            <a:ext cx="2292073" cy="503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9C595-03E5-F509-0BE8-21339C4058D6}"/>
              </a:ext>
            </a:extLst>
          </p:cNvPr>
          <p:cNvSpPr txBox="1"/>
          <p:nvPr/>
        </p:nvSpPr>
        <p:spPr>
          <a:xfrm>
            <a:off x="2558586" y="2460545"/>
            <a:ext cx="6945632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BYPASS </a:t>
            </a:r>
            <a:r>
              <a:rPr lang="ko-KR" altLang="en-US" dirty="0"/>
              <a:t>버튼</a:t>
            </a:r>
            <a:r>
              <a:rPr lang="en-US" altLang="ko-KR" dirty="0"/>
              <a:t> : </a:t>
            </a:r>
            <a:r>
              <a:rPr lang="ko-KR" altLang="en-US" dirty="0"/>
              <a:t>증폭 없이 단순 스트리밍 동작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dirty="0"/>
              <a:t>2X AMPLIFICATION </a:t>
            </a:r>
            <a:r>
              <a:rPr lang="ko-KR" altLang="en-US" dirty="0"/>
              <a:t>버튼</a:t>
            </a:r>
            <a:r>
              <a:rPr lang="en-US" altLang="ko-KR" dirty="0"/>
              <a:t> : </a:t>
            </a:r>
            <a:r>
              <a:rPr lang="ko-KR" altLang="en-US" dirty="0"/>
              <a:t>마이크 입력 신호를 </a:t>
            </a:r>
            <a:r>
              <a:rPr lang="en-US" altLang="ko-KR" dirty="0"/>
              <a:t>2</a:t>
            </a:r>
            <a:r>
              <a:rPr lang="ko-KR" altLang="en-US" dirty="0"/>
              <a:t>배 증폭하여 출력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dirty="0"/>
              <a:t>STOP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SAVE</a:t>
            </a:r>
            <a:r>
              <a:rPr lang="ko-KR" altLang="en-US" dirty="0"/>
              <a:t> 버튼 </a:t>
            </a:r>
            <a:r>
              <a:rPr lang="en-US" altLang="ko-KR" dirty="0"/>
              <a:t>:</a:t>
            </a:r>
            <a:r>
              <a:rPr lang="ko-KR" altLang="en-US" dirty="0"/>
              <a:t> 스트리밍 중지 및 </a:t>
            </a:r>
            <a:r>
              <a:rPr lang="en-US" altLang="ko-KR" dirty="0"/>
              <a:t>WAV form </a:t>
            </a:r>
            <a:r>
              <a:rPr lang="ko-KR" altLang="en-US" dirty="0"/>
              <a:t>저장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슬라이드 바를 통해서 입력 신호 증폭을 </a:t>
            </a:r>
            <a:r>
              <a:rPr lang="en-US" altLang="ko-KR" dirty="0"/>
              <a:t>0.0 ~ 4.0 </a:t>
            </a:r>
            <a:r>
              <a:rPr lang="ko-KR" altLang="en-US" dirty="0"/>
              <a:t>배 조절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5BE6B9-3F12-6042-943D-5C64A310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409BC-F8F0-E569-5C80-891F6E1677C5}"/>
              </a:ext>
            </a:extLst>
          </p:cNvPr>
          <p:cNvSpPr txBox="1"/>
          <p:nvPr/>
        </p:nvSpPr>
        <p:spPr>
          <a:xfrm>
            <a:off x="2558586" y="1460850"/>
            <a:ext cx="5158785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800" dirty="0"/>
              <a:t>앱의 </a:t>
            </a:r>
            <a:r>
              <a:rPr lang="en-US" altLang="ko-KR" sz="1800" dirty="0"/>
              <a:t>UI </a:t>
            </a:r>
            <a:r>
              <a:rPr lang="ko-KR" altLang="en-US" sz="1800" dirty="0"/>
              <a:t>제어 및 네이티브 오디오 엔진 호출 담당</a:t>
            </a:r>
            <a:endParaRPr lang="en-US" altLang="ko-KR" sz="18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800" dirty="0"/>
              <a:t>음성 데이터를 </a:t>
            </a:r>
            <a:r>
              <a:rPr lang="en-US" altLang="ko-KR" sz="1800" dirty="0"/>
              <a:t>WAV form</a:t>
            </a:r>
            <a:r>
              <a:rPr lang="ko-KR" altLang="en-US" sz="1800" dirty="0"/>
              <a:t> 형식으로 저장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84425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98F47F-B092-0365-BCDF-660BCA3B032E}"/>
              </a:ext>
            </a:extLst>
          </p:cNvPr>
          <p:cNvSpPr txBox="1"/>
          <p:nvPr/>
        </p:nvSpPr>
        <p:spPr>
          <a:xfrm>
            <a:off x="0" y="488536"/>
            <a:ext cx="763647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en-US" altLang="ko-KR" sz="2800" b="1" dirty="0" err="1">
                <a:solidFill>
                  <a:schemeClr val="bg1"/>
                </a:solidFill>
              </a:rPr>
              <a:t>MainActivity.kt</a:t>
            </a:r>
            <a:r>
              <a:rPr lang="en-US" altLang="ko-KR" sz="2800" b="1" dirty="0">
                <a:solidFill>
                  <a:schemeClr val="bg1"/>
                </a:solidFill>
              </a:rPr>
              <a:t>(2)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042EA4-2D0E-99C7-C654-BA6737E02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" y="1873046"/>
            <a:ext cx="6631153" cy="4100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54CBF-ED38-1BDA-6FB3-637817B572B8}"/>
              </a:ext>
            </a:extLst>
          </p:cNvPr>
          <p:cNvSpPr txBox="1"/>
          <p:nvPr/>
        </p:nvSpPr>
        <p:spPr>
          <a:xfrm>
            <a:off x="6810902" y="1873046"/>
            <a:ext cx="309361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마이크</a:t>
            </a:r>
            <a:r>
              <a:rPr lang="en-US" altLang="ko-KR" sz="1600" dirty="0"/>
              <a:t>, </a:t>
            </a:r>
            <a:r>
              <a:rPr lang="ko-KR" altLang="en-US" sz="1600" dirty="0"/>
              <a:t>스피커 사용 권한 요청 및 화면 레이아웃 설정 호출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EEAD3B-B9B8-2446-47A5-F25B1A7F2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A161D-8AE1-07FF-64A0-53DF1B8C0F67}"/>
              </a:ext>
            </a:extLst>
          </p:cNvPr>
          <p:cNvSpPr txBox="1"/>
          <p:nvPr/>
        </p:nvSpPr>
        <p:spPr>
          <a:xfrm>
            <a:off x="54030" y="1178011"/>
            <a:ext cx="985048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Android UI </a:t>
            </a:r>
            <a:r>
              <a:rPr lang="ko-KR" altLang="en-US" dirty="0"/>
              <a:t>레이어에서</a:t>
            </a:r>
            <a:r>
              <a:rPr lang="en-US" altLang="ko-KR" dirty="0"/>
              <a:t> </a:t>
            </a:r>
            <a:r>
              <a:rPr lang="ko-KR" altLang="en-US" dirty="0"/>
              <a:t>권한 관리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/</a:t>
            </a:r>
            <a:r>
              <a:rPr lang="ko-KR" altLang="en-US" dirty="0"/>
              <a:t>슬라이더 이벤트 처리하고 </a:t>
            </a:r>
            <a:r>
              <a:rPr lang="en-US" altLang="ko-KR" dirty="0"/>
              <a:t>JNI </a:t>
            </a:r>
            <a:r>
              <a:rPr lang="ko-KR" altLang="en-US" dirty="0"/>
              <a:t>네이티브 오디오 엔진 제어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76173E-13E9-D31D-C5BC-2B3F9F4BDAC2}"/>
              </a:ext>
            </a:extLst>
          </p:cNvPr>
          <p:cNvSpPr/>
          <p:nvPr/>
        </p:nvSpPr>
        <p:spPr>
          <a:xfrm>
            <a:off x="908858" y="2909455"/>
            <a:ext cx="4172989" cy="263236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339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1E221-DB48-AABA-63C6-E573994A6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4C5AB8-4F33-8FD4-0BA2-6F1568E437E4}"/>
              </a:ext>
            </a:extLst>
          </p:cNvPr>
          <p:cNvSpPr txBox="1"/>
          <p:nvPr/>
        </p:nvSpPr>
        <p:spPr>
          <a:xfrm>
            <a:off x="-1" y="487766"/>
            <a:ext cx="840259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en-US" altLang="ko-KR" sz="2800" b="1" dirty="0" err="1">
                <a:solidFill>
                  <a:schemeClr val="bg1"/>
                </a:solidFill>
              </a:rPr>
              <a:t>MainActivity.kt</a:t>
            </a:r>
            <a:r>
              <a:rPr lang="en-US" altLang="ko-KR" sz="2800" b="1" dirty="0">
                <a:solidFill>
                  <a:schemeClr val="bg1"/>
                </a:solidFill>
              </a:rPr>
              <a:t>(3)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DF6EF-0639-BC46-1C14-35B77C60A593}"/>
              </a:ext>
            </a:extLst>
          </p:cNvPr>
          <p:cNvSpPr txBox="1"/>
          <p:nvPr/>
        </p:nvSpPr>
        <p:spPr>
          <a:xfrm>
            <a:off x="0" y="1134096"/>
            <a:ext cx="958038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Native Audio</a:t>
            </a:r>
            <a:r>
              <a:rPr lang="ko-KR" altLang="en-US" dirty="0"/>
              <a:t> </a:t>
            </a:r>
            <a:r>
              <a:rPr lang="en-US" altLang="ko-KR" dirty="0"/>
              <a:t>Engine</a:t>
            </a:r>
            <a:r>
              <a:rPr lang="ko-KR" altLang="en-US" dirty="0"/>
              <a:t> 초기화</a:t>
            </a:r>
            <a:r>
              <a:rPr lang="en-US" altLang="ko-KR" dirty="0"/>
              <a:t> / </a:t>
            </a:r>
            <a:r>
              <a:rPr lang="en-US" altLang="ko-KR" dirty="0" err="1"/>
              <a:t>init</a:t>
            </a:r>
            <a:r>
              <a:rPr lang="en-US" altLang="ko-KR" dirty="0"/>
              <a:t>()</a:t>
            </a:r>
            <a:r>
              <a:rPr lang="ko-KR" altLang="en-US" dirty="0"/>
              <a:t> 은 앱 실행 중 한번만 호출하여 버퍼가 추가되는 현상 방지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A438B-9E62-D683-86E2-6C7B4090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2" y="1539975"/>
            <a:ext cx="6815039" cy="483025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09365E-A92C-07A0-7463-96A51DEAE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47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E3081-84B9-6017-F059-8F0DC927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DB4406-1283-CA78-DA92-2CEFC2C7E882}"/>
              </a:ext>
            </a:extLst>
          </p:cNvPr>
          <p:cNvSpPr txBox="1"/>
          <p:nvPr/>
        </p:nvSpPr>
        <p:spPr>
          <a:xfrm>
            <a:off x="0" y="486878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en-US" altLang="ko-KR" sz="2800" b="1" dirty="0" err="1">
                <a:solidFill>
                  <a:schemeClr val="bg1"/>
                </a:solidFill>
              </a:rPr>
              <a:t>MainActivity.kt</a:t>
            </a:r>
            <a:r>
              <a:rPr lang="en-US" altLang="ko-KR" sz="2800" b="1" dirty="0">
                <a:solidFill>
                  <a:schemeClr val="bg1"/>
                </a:solidFill>
              </a:rPr>
              <a:t>(4)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A3799-B15E-0376-5DE5-CE4E68645B47}"/>
              </a:ext>
            </a:extLst>
          </p:cNvPr>
          <p:cNvSpPr txBox="1"/>
          <p:nvPr/>
        </p:nvSpPr>
        <p:spPr>
          <a:xfrm>
            <a:off x="0" y="1134096"/>
            <a:ext cx="597734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마이크 입력 및 스피커 출력 신호를 </a:t>
            </a:r>
            <a:r>
              <a:rPr lang="en-US" altLang="ko-KR" dirty="0"/>
              <a:t>WAV form</a:t>
            </a:r>
            <a:r>
              <a:rPr lang="ko-KR" altLang="en-US" dirty="0"/>
              <a:t> 으로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591DC-A9F3-1792-BCBF-6AF961E6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1" y="1446119"/>
            <a:ext cx="4511040" cy="2376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B4CDFB-99D7-7261-BE2D-AA90C9AAA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38" y="3862012"/>
            <a:ext cx="3796145" cy="2920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7D3D6F-5EC5-ABA5-A271-A0895D3DE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02" y="1446119"/>
            <a:ext cx="4952999" cy="2411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E76D4-4169-8BBA-45B9-8F2F04E88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85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1812B9-4977-DB8D-FC7E-A77BC4E5C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B1EFD1-E2E2-985E-0F15-3369CBCE2432}"/>
              </a:ext>
            </a:extLst>
          </p:cNvPr>
          <p:cNvSpPr/>
          <p:nvPr/>
        </p:nvSpPr>
        <p:spPr>
          <a:xfrm>
            <a:off x="573589" y="2111981"/>
            <a:ext cx="932199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</a:rPr>
              <a:t>ADC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75C7FB-E04B-2BB8-8FC2-B288638CB601}"/>
              </a:ext>
            </a:extLst>
          </p:cNvPr>
          <p:cNvGrpSpPr/>
          <p:nvPr/>
        </p:nvGrpSpPr>
        <p:grpSpPr>
          <a:xfrm>
            <a:off x="1874672" y="1924497"/>
            <a:ext cx="1980000" cy="900000"/>
            <a:chOff x="1760448" y="2574296"/>
            <a:chExt cx="3208354" cy="190708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4CF810-098C-1224-BA0E-29646A4E8C89}"/>
                </a:ext>
              </a:extLst>
            </p:cNvPr>
            <p:cNvSpPr/>
            <p:nvPr/>
          </p:nvSpPr>
          <p:spPr>
            <a:xfrm>
              <a:off x="1760448" y="2574296"/>
              <a:ext cx="3208354" cy="19070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n w="0"/>
                  <a:solidFill>
                    <a:schemeClr val="tx1"/>
                  </a:solidFill>
                </a:rPr>
                <a:t>AAudio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</a:rPr>
                <a:t> </a:t>
              </a:r>
              <a:r>
                <a:rPr lang="ko-KR" altLang="en-US" sz="1400" b="1" dirty="0">
                  <a:ln w="0"/>
                  <a:solidFill>
                    <a:schemeClr val="tx1"/>
                  </a:solidFill>
                </a:rPr>
                <a:t>내부 버퍼</a:t>
              </a:r>
              <a:endParaRPr lang="en-US" altLang="ko-KR" sz="1400" b="1" dirty="0">
                <a:ln w="0"/>
                <a:solidFill>
                  <a:schemeClr val="tx1"/>
                </a:solidFill>
              </a:endParaRPr>
            </a:p>
            <a:p>
              <a:pPr algn="ctr"/>
              <a:endParaRPr lang="en-US" altLang="ko-KR" sz="1400" b="1" dirty="0">
                <a:ln w="0"/>
                <a:solidFill>
                  <a:schemeClr val="tx1"/>
                </a:solidFill>
              </a:endParaRPr>
            </a:p>
            <a:p>
              <a:pPr algn="ctr"/>
              <a:endParaRPr lang="en-US" altLang="ko-KR" sz="1400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B0CFF8A-6AF2-8B15-3F7A-48A041A79C90}"/>
                </a:ext>
              </a:extLst>
            </p:cNvPr>
            <p:cNvSpPr/>
            <p:nvPr/>
          </p:nvSpPr>
          <p:spPr>
            <a:xfrm>
              <a:off x="1987222" y="3454759"/>
              <a:ext cx="2754805" cy="8382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0"/>
                  <a:solidFill>
                    <a:schemeClr val="tx1"/>
                  </a:solidFill>
                </a:rPr>
                <a:t>입력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</a:rPr>
                <a:t>SW burst (96f)</a:t>
              </a:r>
              <a:endParaRPr lang="ko-KR" altLang="en-US" sz="1400" b="1" dirty="0">
                <a:ln w="0"/>
                <a:solidFill>
                  <a:schemeClr val="tx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EE2E47-CAD8-7EA3-E465-9AB3593E02F1}"/>
              </a:ext>
            </a:extLst>
          </p:cNvPr>
          <p:cNvSpPr/>
          <p:nvPr/>
        </p:nvSpPr>
        <p:spPr>
          <a:xfrm>
            <a:off x="4246665" y="2112887"/>
            <a:ext cx="1412667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ln w="0"/>
                <a:solidFill>
                  <a:schemeClr val="tx1"/>
                </a:solidFill>
              </a:rPr>
              <a:t>routingBuffer</a:t>
            </a:r>
            <a:endParaRPr lang="en-US" altLang="ko-KR" sz="1400" b="1" dirty="0">
              <a:ln w="0"/>
              <a:solidFill>
                <a:schemeClr val="tx1"/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2B1FF8D-53D7-D8ED-B90A-DF836729B546}"/>
              </a:ext>
            </a:extLst>
          </p:cNvPr>
          <p:cNvGrpSpPr/>
          <p:nvPr/>
        </p:nvGrpSpPr>
        <p:grpSpPr>
          <a:xfrm>
            <a:off x="6051326" y="1924497"/>
            <a:ext cx="1980000" cy="900000"/>
            <a:chOff x="1826083" y="1614186"/>
            <a:chExt cx="3208354" cy="190708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5063B9F-FB8F-2CCF-1C60-960271AC2F76}"/>
                </a:ext>
              </a:extLst>
            </p:cNvPr>
            <p:cNvSpPr/>
            <p:nvPr/>
          </p:nvSpPr>
          <p:spPr>
            <a:xfrm>
              <a:off x="1826083" y="1614186"/>
              <a:ext cx="3208354" cy="19070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n w="0"/>
                  <a:solidFill>
                    <a:schemeClr val="tx1"/>
                  </a:solidFill>
                </a:rPr>
                <a:t>AAudio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</a:rPr>
                <a:t> </a:t>
              </a:r>
              <a:r>
                <a:rPr lang="ko-KR" altLang="en-US" sz="1400" b="1" dirty="0">
                  <a:ln w="0"/>
                  <a:solidFill>
                    <a:schemeClr val="tx1"/>
                  </a:solidFill>
                </a:rPr>
                <a:t>내부 버퍼</a:t>
              </a:r>
              <a:endParaRPr lang="en-US" altLang="ko-KR" sz="1200" b="1" dirty="0">
                <a:ln w="0"/>
                <a:solidFill>
                  <a:schemeClr val="tx1"/>
                </a:solidFill>
              </a:endParaRPr>
            </a:p>
            <a:p>
              <a:pPr algn="ctr"/>
              <a:endParaRPr lang="en-US" altLang="ko-KR" sz="1200" b="1" dirty="0">
                <a:ln w="0"/>
                <a:solidFill>
                  <a:schemeClr val="tx1"/>
                </a:solidFill>
              </a:endParaRPr>
            </a:p>
            <a:p>
              <a:pPr algn="ctr"/>
              <a:endParaRPr lang="en-US" altLang="ko-KR" sz="1400" b="1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5DD4E77-3CFF-BFE1-B730-8B5A76D0388D}"/>
                </a:ext>
              </a:extLst>
            </p:cNvPr>
            <p:cNvSpPr/>
            <p:nvPr/>
          </p:nvSpPr>
          <p:spPr>
            <a:xfrm>
              <a:off x="1909234" y="2494649"/>
              <a:ext cx="3042050" cy="799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 w="0"/>
                  <a:solidFill>
                    <a:schemeClr val="tx1"/>
                  </a:solidFill>
                </a:rPr>
                <a:t>출력 </a:t>
              </a:r>
              <a:r>
                <a:rPr lang="en-US" altLang="ko-KR" sz="1400" b="1" dirty="0">
                  <a:ln w="0"/>
                  <a:solidFill>
                    <a:schemeClr val="tx1"/>
                  </a:solidFill>
                </a:rPr>
                <a:t>SW burst (96f)</a:t>
              </a:r>
              <a:endParaRPr lang="ko-KR" altLang="en-US" sz="1400" b="1" dirty="0">
                <a:ln w="0"/>
                <a:solidFill>
                  <a:schemeClr val="tx1"/>
                </a:solidFill>
              </a:endParaRPr>
            </a:p>
          </p:txBody>
        </p:sp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1D8D3D2-C566-E8BD-F775-4AA73A1290FE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1505788" y="2373591"/>
            <a:ext cx="368884" cy="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2B82168-DC1A-A978-5834-35CE80E2CD65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3854672" y="2374497"/>
            <a:ext cx="391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49C0A3D-22C5-6AE6-4DBF-27CF022A42DD}"/>
              </a:ext>
            </a:extLst>
          </p:cNvPr>
          <p:cNvCxnSpPr>
            <a:cxnSpLocks/>
            <a:stCxn id="18" idx="3"/>
            <a:endCxn id="78" idx="1"/>
          </p:cNvCxnSpPr>
          <p:nvPr/>
        </p:nvCxnSpPr>
        <p:spPr>
          <a:xfrm>
            <a:off x="5659332" y="2374497"/>
            <a:ext cx="3919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F915E36-CB7B-E570-55A7-4C51C54D1240}"/>
              </a:ext>
            </a:extLst>
          </p:cNvPr>
          <p:cNvSpPr txBox="1"/>
          <p:nvPr/>
        </p:nvSpPr>
        <p:spPr>
          <a:xfrm>
            <a:off x="-1" y="493240"/>
            <a:ext cx="804558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</a:rPr>
              <a:t>동작 흐름도</a:t>
            </a:r>
            <a:r>
              <a:rPr lang="en-US" altLang="ko-KR" sz="2800" b="1" dirty="0">
                <a:solidFill>
                  <a:schemeClr val="bg1"/>
                </a:solidFill>
              </a:rPr>
              <a:t>(0)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EA9F959-5389-ED2C-C027-DB0800628975}"/>
              </a:ext>
            </a:extLst>
          </p:cNvPr>
          <p:cNvSpPr txBox="1"/>
          <p:nvPr/>
        </p:nvSpPr>
        <p:spPr>
          <a:xfrm>
            <a:off x="1456366" y="2039976"/>
            <a:ext cx="4427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F7F0076-4F36-BB76-E5B6-FB2D3C4E1D29}"/>
              </a:ext>
            </a:extLst>
          </p:cNvPr>
          <p:cNvSpPr txBox="1"/>
          <p:nvPr/>
        </p:nvSpPr>
        <p:spPr>
          <a:xfrm>
            <a:off x="3816591" y="2058120"/>
            <a:ext cx="4427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E652F6B-7F6B-5E80-B30E-04529CB8BE75}"/>
              </a:ext>
            </a:extLst>
          </p:cNvPr>
          <p:cNvSpPr txBox="1"/>
          <p:nvPr/>
        </p:nvSpPr>
        <p:spPr>
          <a:xfrm>
            <a:off x="5623066" y="2058120"/>
            <a:ext cx="4427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FE97D96-2E85-D359-79B8-AA5EF51A8360}"/>
              </a:ext>
            </a:extLst>
          </p:cNvPr>
          <p:cNvSpPr txBox="1"/>
          <p:nvPr/>
        </p:nvSpPr>
        <p:spPr>
          <a:xfrm>
            <a:off x="150338" y="3914901"/>
            <a:ext cx="9605319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/>
              <a:t>ADC</a:t>
            </a:r>
            <a:r>
              <a:rPr lang="ko-KR" altLang="en-US" dirty="0"/>
              <a:t>에 모인 </a:t>
            </a:r>
            <a:r>
              <a:rPr lang="en-US" altLang="ko-KR" dirty="0"/>
              <a:t>HW burst (48f) </a:t>
            </a:r>
            <a:r>
              <a:rPr lang="ko-KR" altLang="en-US" dirty="0"/>
              <a:t>전달 </a:t>
            </a:r>
            <a:r>
              <a:rPr lang="en-US" altLang="ko-KR" dirty="0"/>
              <a:t>-&gt; SW burst(96f) </a:t>
            </a:r>
            <a:r>
              <a:rPr lang="ko-KR" altLang="en-US" dirty="0"/>
              <a:t>만큼 </a:t>
            </a:r>
            <a:r>
              <a:rPr lang="en-US" altLang="ko-KR" dirty="0"/>
              <a:t>HW</a:t>
            </a:r>
            <a:r>
              <a:rPr lang="ko-KR" altLang="en-US" dirty="0"/>
              <a:t> </a:t>
            </a:r>
            <a:r>
              <a:rPr lang="en-US" altLang="ko-KR" dirty="0"/>
              <a:t>burst</a:t>
            </a:r>
            <a:r>
              <a:rPr lang="ko-KR" altLang="en-US" dirty="0"/>
              <a:t> 쌓임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/>
              <a:t>SW burst (96f) </a:t>
            </a:r>
            <a:r>
              <a:rPr lang="ko-KR" altLang="en-US" dirty="0"/>
              <a:t>전달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/>
              <a:t>SW burst </a:t>
            </a:r>
            <a:r>
              <a:rPr lang="ko-KR" altLang="en-US" dirty="0"/>
              <a:t>전달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/>
              <a:t>HW burst (48f) </a:t>
            </a:r>
            <a:r>
              <a:rPr lang="ko-KR" altLang="en-US" dirty="0"/>
              <a:t>씩 꺼내 </a:t>
            </a:r>
            <a:r>
              <a:rPr lang="en-US" altLang="ko-KR" dirty="0"/>
              <a:t>DAC </a:t>
            </a:r>
            <a:r>
              <a:rPr lang="ko-KR" altLang="en-US" dirty="0"/>
              <a:t>에 전달</a:t>
            </a:r>
            <a:endParaRPr lang="en-US" altLang="ko-KR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C61CE8-EAAA-1668-5E8A-E4C2DE4EA445}"/>
              </a:ext>
            </a:extLst>
          </p:cNvPr>
          <p:cNvSpPr/>
          <p:nvPr/>
        </p:nvSpPr>
        <p:spPr>
          <a:xfrm>
            <a:off x="8458845" y="2111981"/>
            <a:ext cx="932199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</a:rPr>
              <a:t>DAC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324BBC8D-6320-22FB-FC61-F4930CF6A1D6}"/>
              </a:ext>
            </a:extLst>
          </p:cNvPr>
          <p:cNvCxnSpPr>
            <a:cxnSpLocks/>
            <a:stCxn id="78" idx="3"/>
            <a:endCxn id="57" idx="1"/>
          </p:cNvCxnSpPr>
          <p:nvPr/>
        </p:nvCxnSpPr>
        <p:spPr>
          <a:xfrm flipV="1">
            <a:off x="8031326" y="2373591"/>
            <a:ext cx="427519" cy="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1EE28C-A98F-9418-C6CF-245644F909CD}"/>
              </a:ext>
            </a:extLst>
          </p:cNvPr>
          <p:cNvSpPr txBox="1"/>
          <p:nvPr/>
        </p:nvSpPr>
        <p:spPr>
          <a:xfrm>
            <a:off x="8005441" y="2058120"/>
            <a:ext cx="44275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3E075AD-1779-B752-BA10-2B0B74509F74}"/>
              </a:ext>
            </a:extLst>
          </p:cNvPr>
          <p:cNvSpPr/>
          <p:nvPr/>
        </p:nvSpPr>
        <p:spPr>
          <a:xfrm>
            <a:off x="573589" y="1407618"/>
            <a:ext cx="932199" cy="4831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0"/>
                <a:solidFill>
                  <a:schemeClr val="tx1"/>
                </a:solidFill>
              </a:rPr>
              <a:t>마이크 입력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EDFC192-3B4B-2709-6994-23CC9AA0AC93}"/>
              </a:ext>
            </a:extLst>
          </p:cNvPr>
          <p:cNvCxnSpPr>
            <a:cxnSpLocks/>
            <a:stCxn id="69" idx="2"/>
            <a:endCxn id="9" idx="0"/>
          </p:cNvCxnSpPr>
          <p:nvPr/>
        </p:nvCxnSpPr>
        <p:spPr>
          <a:xfrm>
            <a:off x="1039689" y="1890736"/>
            <a:ext cx="0" cy="2212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27BE0C5-38C8-20C9-72CE-921BDFA3A889}"/>
              </a:ext>
            </a:extLst>
          </p:cNvPr>
          <p:cNvSpPr/>
          <p:nvPr/>
        </p:nvSpPr>
        <p:spPr>
          <a:xfrm>
            <a:off x="8458845" y="2851799"/>
            <a:ext cx="932199" cy="4831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0"/>
                <a:solidFill>
                  <a:schemeClr val="tx1"/>
                </a:solidFill>
              </a:rPr>
              <a:t>스피커 출력</a:t>
            </a:r>
          </a:p>
        </p:txBody>
      </p:sp>
      <p:cxnSp>
        <p:nvCxnSpPr>
          <p:cNvPr id="74" name="연결선: 꺾임 58">
            <a:extLst>
              <a:ext uri="{FF2B5EF4-FFF2-40B4-BE49-F238E27FC236}">
                <a16:creationId xmlns:a16="http://schemas.microsoft.com/office/drawing/2014/main" id="{56EEF769-3826-2ED0-1EA5-EDCBB77F2E37}"/>
              </a:ext>
            </a:extLst>
          </p:cNvPr>
          <p:cNvCxnSpPr>
            <a:cxnSpLocks/>
            <a:stCxn id="57" idx="2"/>
            <a:endCxn id="73" idx="0"/>
          </p:cNvCxnSpPr>
          <p:nvPr/>
        </p:nvCxnSpPr>
        <p:spPr>
          <a:xfrm>
            <a:off x="8924945" y="2635201"/>
            <a:ext cx="0" cy="216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32563A4-3761-1BF7-B59A-64300B18FF27}"/>
              </a:ext>
            </a:extLst>
          </p:cNvPr>
          <p:cNvSpPr txBox="1"/>
          <p:nvPr/>
        </p:nvSpPr>
        <p:spPr>
          <a:xfrm>
            <a:off x="2409034" y="2837144"/>
            <a:ext cx="91127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HW burst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1772533-18E7-DF1F-366A-2D0E0F3F5739}"/>
              </a:ext>
            </a:extLst>
          </p:cNvPr>
          <p:cNvSpPr txBox="1"/>
          <p:nvPr/>
        </p:nvSpPr>
        <p:spPr>
          <a:xfrm>
            <a:off x="2409033" y="3121223"/>
            <a:ext cx="91127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HW burst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E6B843-B7D2-11E6-1876-06DDDD714411}"/>
              </a:ext>
            </a:extLst>
          </p:cNvPr>
          <p:cNvSpPr txBox="1"/>
          <p:nvPr/>
        </p:nvSpPr>
        <p:spPr>
          <a:xfrm>
            <a:off x="6581834" y="2807207"/>
            <a:ext cx="91127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HW burst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79CA873-CEB0-E84D-EF07-6652A41DE5D5}"/>
              </a:ext>
            </a:extLst>
          </p:cNvPr>
          <p:cNvSpPr txBox="1"/>
          <p:nvPr/>
        </p:nvSpPr>
        <p:spPr>
          <a:xfrm>
            <a:off x="6581833" y="3091286"/>
            <a:ext cx="91127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HW burst</a:t>
            </a:r>
          </a:p>
        </p:txBody>
      </p:sp>
    </p:spTree>
    <p:extLst>
      <p:ext uri="{BB962C8B-B14F-4D97-AF65-F5344CB8AC3E}">
        <p14:creationId xmlns:p14="http://schemas.microsoft.com/office/powerpoint/2010/main" val="1177125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56C9-923E-EA39-E563-9F1EECD9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13203-B7D8-5079-4CCB-107EFC6271ED}"/>
              </a:ext>
            </a:extLst>
          </p:cNvPr>
          <p:cNvSpPr txBox="1"/>
          <p:nvPr/>
        </p:nvSpPr>
        <p:spPr>
          <a:xfrm>
            <a:off x="-1" y="493240"/>
            <a:ext cx="804558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</a:rPr>
              <a:t>동작 흐름도</a:t>
            </a:r>
            <a:r>
              <a:rPr lang="en-US" altLang="ko-KR" sz="2800" b="1" dirty="0">
                <a:solidFill>
                  <a:schemeClr val="bg1"/>
                </a:solidFill>
              </a:rPr>
              <a:t>(1)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2677E9-0670-0730-F156-229167CC7889}"/>
              </a:ext>
            </a:extLst>
          </p:cNvPr>
          <p:cNvGrpSpPr/>
          <p:nvPr/>
        </p:nvGrpSpPr>
        <p:grpSpPr>
          <a:xfrm>
            <a:off x="137008" y="1774937"/>
            <a:ext cx="9651778" cy="4246848"/>
            <a:chOff x="137008" y="1774937"/>
            <a:chExt cx="9651778" cy="4246848"/>
          </a:xfrm>
        </p:grpSpPr>
        <p:sp>
          <p:nvSpPr>
            <p:cNvPr id="6" name="직사각형 11">
              <a:extLst>
                <a:ext uri="{FF2B5EF4-FFF2-40B4-BE49-F238E27FC236}">
                  <a16:creationId xmlns:a16="http://schemas.microsoft.com/office/drawing/2014/main" id="{5D4F7A2C-0E0D-F06F-240B-CC6CB87E149F}"/>
                </a:ext>
              </a:extLst>
            </p:cNvPr>
            <p:cNvSpPr/>
            <p:nvPr/>
          </p:nvSpPr>
          <p:spPr>
            <a:xfrm>
              <a:off x="137008" y="3064159"/>
              <a:ext cx="1663086" cy="789865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앱 실행 시작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</a:t>
              </a:r>
              <a:r>
                <a:rPr lang="en-US" altLang="ko-KR" sz="1400" b="1" dirty="0" err="1">
                  <a:solidFill>
                    <a:schemeClr val="tx1"/>
                  </a:solidFill>
                </a:rPr>
                <a:t>MainActivity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11">
              <a:extLst>
                <a:ext uri="{FF2B5EF4-FFF2-40B4-BE49-F238E27FC236}">
                  <a16:creationId xmlns:a16="http://schemas.microsoft.com/office/drawing/2014/main" id="{23545F3C-6F36-22A0-6777-6664FC4FD1DD}"/>
                </a:ext>
              </a:extLst>
            </p:cNvPr>
            <p:cNvSpPr/>
            <p:nvPr/>
          </p:nvSpPr>
          <p:spPr>
            <a:xfrm>
              <a:off x="146976" y="4148862"/>
              <a:ext cx="1643150" cy="789866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nativeStartAudio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(true)</a:t>
              </a:r>
            </a:p>
            <a:p>
              <a:pPr lvl="0"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(JNI)</a:t>
              </a:r>
            </a:p>
          </p:txBody>
        </p:sp>
        <p:sp>
          <p:nvSpPr>
            <p:cNvPr id="9" name="직사각형 11">
              <a:extLst>
                <a:ext uri="{FF2B5EF4-FFF2-40B4-BE49-F238E27FC236}">
                  <a16:creationId xmlns:a16="http://schemas.microsoft.com/office/drawing/2014/main" id="{515A83EC-62B5-E128-D04E-9810A2A346A0}"/>
                </a:ext>
              </a:extLst>
            </p:cNvPr>
            <p:cNvSpPr/>
            <p:nvPr/>
          </p:nvSpPr>
          <p:spPr>
            <a:xfrm>
              <a:off x="2060491" y="1774937"/>
              <a:ext cx="1847130" cy="788400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nativeStopAudio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()</a:t>
              </a:r>
            </a:p>
            <a:p>
              <a:pPr lvl="0"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(JNI)</a:t>
              </a:r>
            </a:p>
          </p:txBody>
        </p:sp>
        <p:sp>
          <p:nvSpPr>
            <p:cNvPr id="11" name="직사각형 11">
              <a:extLst>
                <a:ext uri="{FF2B5EF4-FFF2-40B4-BE49-F238E27FC236}">
                  <a16:creationId xmlns:a16="http://schemas.microsoft.com/office/drawing/2014/main" id="{F498BF2F-5719-46B8-AEAA-CEA5B2C1E79A}"/>
                </a:ext>
              </a:extLst>
            </p:cNvPr>
            <p:cNvSpPr/>
            <p:nvPr/>
          </p:nvSpPr>
          <p:spPr>
            <a:xfrm>
              <a:off x="4186013" y="1774937"/>
              <a:ext cx="1914766" cy="788400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AudioEngine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::stop()</a:t>
              </a:r>
            </a:p>
            <a:p>
              <a:pPr lvl="0" algn="ctr">
                <a:defRPr/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requestStop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()&amp;close()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0CD9A1-0FF3-17F9-D3E5-C55FBDA9FA53}"/>
                </a:ext>
              </a:extLst>
            </p:cNvPr>
            <p:cNvSpPr/>
            <p:nvPr/>
          </p:nvSpPr>
          <p:spPr>
            <a:xfrm>
              <a:off x="6379171" y="1774937"/>
              <a:ext cx="1641600" cy="788400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stop &amp; Cleanup</a:t>
              </a:r>
            </a:p>
            <a:p>
              <a:pPr lvl="0"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스트림 해제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3" name="직사각형 11">
              <a:extLst>
                <a:ext uri="{FF2B5EF4-FFF2-40B4-BE49-F238E27FC236}">
                  <a16:creationId xmlns:a16="http://schemas.microsoft.com/office/drawing/2014/main" id="{6939968F-A439-6453-7774-1DDF4B8B3018}"/>
                </a:ext>
              </a:extLst>
            </p:cNvPr>
            <p:cNvSpPr/>
            <p:nvPr/>
          </p:nvSpPr>
          <p:spPr>
            <a:xfrm>
              <a:off x="2035678" y="3064159"/>
              <a:ext cx="1847130" cy="2957625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AudioEngine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::start(true)</a:t>
              </a:r>
            </a:p>
            <a:p>
              <a:pPr lvl="0" algn="ctr">
                <a:defRPr/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createStreams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()</a:t>
              </a:r>
            </a:p>
            <a:p>
              <a:pPr lvl="0" algn="ctr">
                <a:defRPr/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openinputStream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(),</a:t>
              </a:r>
            </a:p>
            <a:p>
              <a:pPr lvl="0" algn="ctr">
                <a:defRPr/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openOutPutStream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()</a:t>
              </a:r>
            </a:p>
            <a:p>
              <a:pPr lvl="0" algn="ctr">
                <a:defRPr/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requestStart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()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A8AD12-A92F-C25C-873F-DCDAC94F7A65}"/>
                </a:ext>
              </a:extLst>
            </p:cNvPr>
            <p:cNvGrpSpPr/>
            <p:nvPr/>
          </p:nvGrpSpPr>
          <p:grpSpPr>
            <a:xfrm rot="16200000">
              <a:off x="3664583" y="3585589"/>
              <a:ext cx="2957625" cy="1914767"/>
              <a:chOff x="774654" y="31348115"/>
              <a:chExt cx="8618484" cy="3457040"/>
            </a:xfrm>
          </p:grpSpPr>
          <p:sp>
            <p:nvSpPr>
              <p:cNvPr id="27" name="직사각형 11">
                <a:extLst>
                  <a:ext uri="{FF2B5EF4-FFF2-40B4-BE49-F238E27FC236}">
                    <a16:creationId xmlns:a16="http://schemas.microsoft.com/office/drawing/2014/main" id="{E0FC7F42-EB56-58D2-220E-E3CF69BE6343}"/>
                  </a:ext>
                </a:extLst>
              </p:cNvPr>
              <p:cNvSpPr/>
              <p:nvPr/>
            </p:nvSpPr>
            <p:spPr>
              <a:xfrm rot="5400000">
                <a:off x="3355376" y="28767393"/>
                <a:ext cx="3457040" cy="8618484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</a:bodyPr>
              <a:lstStyle/>
              <a:p>
                <a:pPr lvl="0" algn="ctr">
                  <a:defRPr/>
                </a:pPr>
                <a:endParaRPr lang="en-US" altLang="ko-KR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11">
                <a:extLst>
                  <a:ext uri="{FF2B5EF4-FFF2-40B4-BE49-F238E27FC236}">
                    <a16:creationId xmlns:a16="http://schemas.microsoft.com/office/drawing/2014/main" id="{943E80FA-F362-55E0-B834-370F3E3C09D6}"/>
                  </a:ext>
                </a:extLst>
              </p:cNvPr>
              <p:cNvSpPr/>
              <p:nvPr/>
            </p:nvSpPr>
            <p:spPr>
              <a:xfrm rot="5400000">
                <a:off x="6675899" y="32155386"/>
                <a:ext cx="3002246" cy="1809782"/>
              </a:xfrm>
              <a:prstGeom prst="rect">
                <a:avLst/>
              </a:prstGeom>
              <a:noFill/>
              <a:ln w="254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</a:rPr>
                  <a:t>Oboe </a:t>
                </a:r>
                <a:r>
                  <a:rPr lang="en-US" altLang="ko-KR" sz="1400" b="1" dirty="0" err="1">
                    <a:solidFill>
                      <a:schemeClr val="tx1"/>
                    </a:solidFill>
                  </a:rPr>
                  <a:t>InputStream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  <a:p>
                <a:pPr lvl="0"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마이크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29" name="직사각형 11">
                <a:extLst>
                  <a:ext uri="{FF2B5EF4-FFF2-40B4-BE49-F238E27FC236}">
                    <a16:creationId xmlns:a16="http://schemas.microsoft.com/office/drawing/2014/main" id="{ED4C42FE-A361-0E67-8AD8-841AA0D1568B}"/>
                  </a:ext>
                </a:extLst>
              </p:cNvPr>
              <p:cNvSpPr/>
              <p:nvPr/>
            </p:nvSpPr>
            <p:spPr>
              <a:xfrm rot="5400000">
                <a:off x="3676395" y="31765414"/>
                <a:ext cx="3002244" cy="2589717"/>
              </a:xfrm>
              <a:prstGeom prst="rect">
                <a:avLst/>
              </a:prstGeom>
              <a:noFill/>
              <a:ln w="254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lvl="0" algn="ctr">
                  <a:defRPr/>
                </a:pPr>
                <a:r>
                  <a:rPr lang="en-US" altLang="ko-KR" sz="1200" b="1" dirty="0" err="1">
                    <a:solidFill>
                      <a:schemeClr val="tx1"/>
                    </a:solidFill>
                  </a:rPr>
                  <a:t>onAudioReady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()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b="1" dirty="0" err="1">
                    <a:solidFill>
                      <a:schemeClr val="tx1"/>
                    </a:solidFill>
                  </a:rPr>
                  <a:t>콜백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  <a:p>
                <a:pPr lvl="0" algn="ctr"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</a:rPr>
                  <a:t>-read(</a:t>
                </a:r>
                <a:r>
                  <a:rPr lang="en-US" altLang="ko-KR" sz="1200" b="1" dirty="0" err="1">
                    <a:solidFill>
                      <a:schemeClr val="tx1"/>
                    </a:solidFill>
                  </a:rPr>
                  <a:t>tempBuffer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)</a:t>
                </a:r>
              </a:p>
              <a:p>
                <a:pPr lvl="0" algn="ctr"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</a:rPr>
                  <a:t>-2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배 증폭</a:t>
                </a:r>
              </a:p>
              <a:p>
                <a:pPr lvl="0" algn="ctr">
                  <a:defRPr/>
                </a:pPr>
                <a:r>
                  <a:rPr lang="en-US" altLang="ko-KR" sz="1200" b="1" dirty="0">
                    <a:solidFill>
                      <a:schemeClr val="tx1"/>
                    </a:solidFill>
                  </a:rPr>
                  <a:t>-</a:t>
                </a:r>
                <a:r>
                  <a:rPr lang="en-US" altLang="ko-KR" sz="1200" b="1" dirty="0" err="1">
                    <a:solidFill>
                      <a:schemeClr val="tx1"/>
                    </a:solidFill>
                  </a:rPr>
                  <a:t>audioData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 복사</a:t>
                </a:r>
              </a:p>
            </p:txBody>
          </p:sp>
          <p:sp>
            <p:nvSpPr>
              <p:cNvPr id="30" name="직사각형 11">
                <a:extLst>
                  <a:ext uri="{FF2B5EF4-FFF2-40B4-BE49-F238E27FC236}">
                    <a16:creationId xmlns:a16="http://schemas.microsoft.com/office/drawing/2014/main" id="{A08AE162-6089-2DF2-4A70-4C9CF7C11BFA}"/>
                  </a:ext>
                </a:extLst>
              </p:cNvPr>
              <p:cNvSpPr/>
              <p:nvPr/>
            </p:nvSpPr>
            <p:spPr>
              <a:xfrm rot="5400000">
                <a:off x="571575" y="32113540"/>
                <a:ext cx="3002244" cy="1887521"/>
              </a:xfrm>
              <a:prstGeom prst="rect">
                <a:avLst/>
              </a:prstGeom>
              <a:noFill/>
              <a:ln w="254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</a:rPr>
                  <a:t>Oboe </a:t>
                </a:r>
                <a:r>
                  <a:rPr lang="en-US" altLang="ko-KR" sz="1400" b="1" dirty="0" err="1">
                    <a:solidFill>
                      <a:schemeClr val="tx1"/>
                    </a:solidFill>
                  </a:rPr>
                  <a:t>OutputStream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  <a:p>
                <a:pPr lvl="0"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스피커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sp>
          <p:nvSpPr>
            <p:cNvPr id="15" name="직사각형 11">
              <a:extLst>
                <a:ext uri="{FF2B5EF4-FFF2-40B4-BE49-F238E27FC236}">
                  <a16:creationId xmlns:a16="http://schemas.microsoft.com/office/drawing/2014/main" id="{52FE2D32-9EE5-D2C7-8352-5414A4FD3926}"/>
                </a:ext>
              </a:extLst>
            </p:cNvPr>
            <p:cNvSpPr/>
            <p:nvPr/>
          </p:nvSpPr>
          <p:spPr>
            <a:xfrm>
              <a:off x="6403983" y="4147366"/>
              <a:ext cx="1641600" cy="788400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안드로이드 오디오 레이어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AAudio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OpenSL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ES)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schemeClr val="tx1"/>
                  </a:solidFill>
                </a:rPr>
                <a:t>DAC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변환 후 출력</a:t>
              </a:r>
            </a:p>
          </p:txBody>
        </p:sp>
        <p:sp>
          <p:nvSpPr>
            <p:cNvPr id="16" name="직사각형 11">
              <a:extLst>
                <a:ext uri="{FF2B5EF4-FFF2-40B4-BE49-F238E27FC236}">
                  <a16:creationId xmlns:a16="http://schemas.microsoft.com/office/drawing/2014/main" id="{B13B528C-D6D1-B511-1F45-EF24FB99F994}"/>
                </a:ext>
              </a:extLst>
            </p:cNvPr>
            <p:cNvSpPr/>
            <p:nvPr/>
          </p:nvSpPr>
          <p:spPr>
            <a:xfrm>
              <a:off x="8348786" y="4147366"/>
              <a:ext cx="1440000" cy="788400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chemeClr val="tx1"/>
                  </a:solidFill>
                </a:rPr>
                <a:t>스피커로 소리 전달</a:t>
              </a:r>
            </a:p>
          </p:txBody>
        </p:sp>
        <p:cxnSp>
          <p:nvCxnSpPr>
            <p:cNvPr id="17" name="양방향 화살표 41">
              <a:extLst>
                <a:ext uri="{FF2B5EF4-FFF2-40B4-BE49-F238E27FC236}">
                  <a16:creationId xmlns:a16="http://schemas.microsoft.com/office/drawing/2014/main" id="{B2DAA1A3-5217-7B69-62B4-1F318DD7A13A}"/>
                </a:ext>
              </a:extLst>
            </p:cNvPr>
            <p:cNvCxnSpPr>
              <a:cxnSpLocks/>
              <a:stCxn id="6" idx="0"/>
              <a:endCxn id="9" idx="1"/>
            </p:cNvCxnSpPr>
            <p:nvPr/>
          </p:nvCxnSpPr>
          <p:spPr>
            <a:xfrm rot="5400000" flipH="1" flipV="1">
              <a:off x="1067010" y="2070678"/>
              <a:ext cx="895022" cy="1091940"/>
            </a:xfrm>
            <a:prstGeom prst="bentConnector2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화살표 42">
              <a:extLst>
                <a:ext uri="{FF2B5EF4-FFF2-40B4-BE49-F238E27FC236}">
                  <a16:creationId xmlns:a16="http://schemas.microsoft.com/office/drawing/2014/main" id="{E47BA8D7-CE2B-512E-2DA4-F01E5B5A36EE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3907621" y="2169137"/>
              <a:ext cx="278392" cy="0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화살표 43">
              <a:extLst>
                <a:ext uri="{FF2B5EF4-FFF2-40B4-BE49-F238E27FC236}">
                  <a16:creationId xmlns:a16="http://schemas.microsoft.com/office/drawing/2014/main" id="{D5337383-2616-BBE1-6BB2-9D748AF6F7DB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6100779" y="2169137"/>
              <a:ext cx="278392" cy="0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화살표 44">
              <a:extLst>
                <a:ext uri="{FF2B5EF4-FFF2-40B4-BE49-F238E27FC236}">
                  <a16:creationId xmlns:a16="http://schemas.microsoft.com/office/drawing/2014/main" id="{1269A46A-BA06-6994-1B47-4CCAEF0DD669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V="1">
              <a:off x="1790126" y="4542972"/>
              <a:ext cx="245552" cy="823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화살표 46">
              <a:extLst>
                <a:ext uri="{FF2B5EF4-FFF2-40B4-BE49-F238E27FC236}">
                  <a16:creationId xmlns:a16="http://schemas.microsoft.com/office/drawing/2014/main" id="{A015E615-AA14-473A-6F97-E16030979B0C}"/>
                </a:ext>
              </a:extLst>
            </p:cNvPr>
            <p:cNvCxnSpPr>
              <a:cxnSpLocks/>
              <a:stCxn id="13" idx="3"/>
              <a:endCxn id="27" idx="1"/>
            </p:cNvCxnSpPr>
            <p:nvPr/>
          </p:nvCxnSpPr>
          <p:spPr>
            <a:xfrm>
              <a:off x="3882808" y="4542972"/>
              <a:ext cx="303204" cy="1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화살표 47">
              <a:extLst>
                <a:ext uri="{FF2B5EF4-FFF2-40B4-BE49-F238E27FC236}">
                  <a16:creationId xmlns:a16="http://schemas.microsoft.com/office/drawing/2014/main" id="{120F971B-188C-BFC2-7140-903625E1AEEC}"/>
                </a:ext>
              </a:extLst>
            </p:cNvPr>
            <p:cNvCxnSpPr>
              <a:cxnSpLocks/>
              <a:stCxn id="27" idx="3"/>
              <a:endCxn id="15" idx="1"/>
            </p:cNvCxnSpPr>
            <p:nvPr/>
          </p:nvCxnSpPr>
          <p:spPr>
            <a:xfrm flipV="1">
              <a:off x="6100779" y="4541566"/>
              <a:ext cx="303204" cy="1407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화살표 48">
              <a:extLst>
                <a:ext uri="{FF2B5EF4-FFF2-40B4-BE49-F238E27FC236}">
                  <a16:creationId xmlns:a16="http://schemas.microsoft.com/office/drawing/2014/main" id="{19DD9BA5-B4CB-D3DD-2BF4-600245B8506D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8045583" y="4541566"/>
              <a:ext cx="303203" cy="0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화살표 51">
              <a:extLst>
                <a:ext uri="{FF2B5EF4-FFF2-40B4-BE49-F238E27FC236}">
                  <a16:creationId xmlns:a16="http://schemas.microsoft.com/office/drawing/2014/main" id="{6F3690FA-9914-55C1-5999-960D77E68F0A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flipH="1">
              <a:off x="5134333" y="3792031"/>
              <a:ext cx="2" cy="274454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화살표 52">
              <a:extLst>
                <a:ext uri="{FF2B5EF4-FFF2-40B4-BE49-F238E27FC236}">
                  <a16:creationId xmlns:a16="http://schemas.microsoft.com/office/drawing/2014/main" id="{BEA3DFCB-1FD9-59F2-5804-55F4F91CE944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flipH="1">
              <a:off x="5132687" y="4955204"/>
              <a:ext cx="1646" cy="297256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화살표 44">
              <a:extLst>
                <a:ext uri="{FF2B5EF4-FFF2-40B4-BE49-F238E27FC236}">
                  <a16:creationId xmlns:a16="http://schemas.microsoft.com/office/drawing/2014/main" id="{A6A72634-99D9-9C7A-8461-883708BED8EC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968551" y="3854024"/>
              <a:ext cx="0" cy="294838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CD037D-31EF-2550-271D-CA8537B52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04DE-7D35-B373-38CB-AC0B2B476281}"/>
              </a:ext>
            </a:extLst>
          </p:cNvPr>
          <p:cNvSpPr txBox="1"/>
          <p:nvPr/>
        </p:nvSpPr>
        <p:spPr>
          <a:xfrm>
            <a:off x="137008" y="1274115"/>
            <a:ext cx="245932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어플 실행 시 흐름도</a:t>
            </a:r>
          </a:p>
        </p:txBody>
      </p:sp>
    </p:spTree>
    <p:extLst>
      <p:ext uri="{BB962C8B-B14F-4D97-AF65-F5344CB8AC3E}">
        <p14:creationId xmlns:p14="http://schemas.microsoft.com/office/powerpoint/2010/main" val="2588826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20CDE814-5262-0AC4-ADEF-3BCC18C267B6}"/>
              </a:ext>
            </a:extLst>
          </p:cNvPr>
          <p:cNvSpPr txBox="1"/>
          <p:nvPr/>
        </p:nvSpPr>
        <p:spPr>
          <a:xfrm>
            <a:off x="2490998" y="4379393"/>
            <a:ext cx="694389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400" dirty="0"/>
              <a:t>48f </a:t>
            </a:r>
            <a:r>
              <a:rPr lang="ko-KR" altLang="en-US" sz="1400" dirty="0"/>
              <a:t>단위로 </a:t>
            </a:r>
            <a:r>
              <a:rPr lang="en-US" altLang="ko-KR" sz="1400" dirty="0"/>
              <a:t>ADC       DMA       HAL </a:t>
            </a:r>
            <a:r>
              <a:rPr lang="ko-KR" altLang="en-US" sz="1400" dirty="0" err="1"/>
              <a:t>링버퍼</a:t>
            </a:r>
            <a:r>
              <a:rPr lang="ko-KR" altLang="en-US" sz="1400" dirty="0"/>
              <a:t> 적제</a:t>
            </a: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400" dirty="0"/>
              <a:t>96f </a:t>
            </a:r>
            <a:r>
              <a:rPr lang="ko-KR" altLang="en-US" sz="1400" dirty="0"/>
              <a:t>마다 </a:t>
            </a:r>
            <a:r>
              <a:rPr lang="en-US" altLang="ko-KR" sz="1400" dirty="0" err="1"/>
              <a:t>onAudioReady</a:t>
            </a:r>
            <a:r>
              <a:rPr lang="en-US" altLang="ko-KR" sz="1400" dirty="0"/>
              <a:t>(</a:t>
            </a:r>
            <a:r>
              <a:rPr lang="ko-KR" altLang="en-US" sz="1400" dirty="0"/>
              <a:t> </a:t>
            </a:r>
            <a:r>
              <a:rPr lang="en-US" altLang="ko-KR" sz="1400" dirty="0"/>
              <a:t>input,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audioData</a:t>
            </a:r>
            <a:r>
              <a:rPr lang="en-US" altLang="ko-KR" sz="1400" dirty="0"/>
              <a:t>) </a:t>
            </a:r>
            <a:r>
              <a:rPr lang="ko-KR" altLang="en-US" sz="1400" dirty="0"/>
              <a:t>호출      증폭</a:t>
            </a:r>
            <a:r>
              <a:rPr lang="en-US" altLang="ko-KR" sz="1400" dirty="0"/>
              <a:t>/</a:t>
            </a:r>
            <a:r>
              <a:rPr lang="ko-KR" altLang="en-US" sz="1400" dirty="0"/>
              <a:t>저장 처리 </a:t>
            </a:r>
            <a:r>
              <a:rPr lang="en-US" altLang="ko-KR" sz="1400" dirty="0"/>
              <a:t>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3EEBBA-9095-C5A2-CA7E-528ED5E4B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3FC7D-2652-089C-2BD1-4EA402DD5A0D}"/>
              </a:ext>
            </a:extLst>
          </p:cNvPr>
          <p:cNvSpPr txBox="1"/>
          <p:nvPr/>
        </p:nvSpPr>
        <p:spPr>
          <a:xfrm>
            <a:off x="0" y="493240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</a:rPr>
              <a:t>동작 흐름도</a:t>
            </a:r>
            <a:r>
              <a:rPr lang="en-US" altLang="ko-KR" sz="2800" b="1" dirty="0">
                <a:solidFill>
                  <a:schemeClr val="bg1"/>
                </a:solidFill>
              </a:rPr>
              <a:t>(2)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190DA0-D785-F09F-CEF6-DDA8D668A8D7}"/>
              </a:ext>
            </a:extLst>
          </p:cNvPr>
          <p:cNvGrpSpPr/>
          <p:nvPr/>
        </p:nvGrpSpPr>
        <p:grpSpPr>
          <a:xfrm>
            <a:off x="432955" y="1282723"/>
            <a:ext cx="1663086" cy="5316838"/>
            <a:chOff x="432955" y="1282723"/>
            <a:chExt cx="1663086" cy="5316838"/>
          </a:xfrm>
        </p:grpSpPr>
        <p:sp>
          <p:nvSpPr>
            <p:cNvPr id="4" name="직사각형 11">
              <a:extLst>
                <a:ext uri="{FF2B5EF4-FFF2-40B4-BE49-F238E27FC236}">
                  <a16:creationId xmlns:a16="http://schemas.microsoft.com/office/drawing/2014/main" id="{89EB29AC-2889-CABD-6A0A-E8F6774D4D0C}"/>
                </a:ext>
              </a:extLst>
            </p:cNvPr>
            <p:cNvSpPr/>
            <p:nvPr/>
          </p:nvSpPr>
          <p:spPr>
            <a:xfrm>
              <a:off x="432955" y="1282723"/>
              <a:ext cx="1663086" cy="789865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1.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스트림 생성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b="1" dirty="0" err="1">
                  <a:solidFill>
                    <a:schemeClr val="tx1"/>
                  </a:solidFill>
                </a:rPr>
                <a:t>init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 ) 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11">
              <a:extLst>
                <a:ext uri="{FF2B5EF4-FFF2-40B4-BE49-F238E27FC236}">
                  <a16:creationId xmlns:a16="http://schemas.microsoft.com/office/drawing/2014/main" id="{380E43A0-4F53-9A21-021B-BC7B057EDE6D}"/>
                </a:ext>
              </a:extLst>
            </p:cNvPr>
            <p:cNvSpPr/>
            <p:nvPr/>
          </p:nvSpPr>
          <p:spPr>
            <a:xfrm>
              <a:off x="432955" y="2789547"/>
              <a:ext cx="1663086" cy="789865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스트림 시작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 start( ) 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11">
              <a:extLst>
                <a:ext uri="{FF2B5EF4-FFF2-40B4-BE49-F238E27FC236}">
                  <a16:creationId xmlns:a16="http://schemas.microsoft.com/office/drawing/2014/main" id="{4B8550D6-5B9C-B050-A2DD-B32F39BB48A2}"/>
                </a:ext>
              </a:extLst>
            </p:cNvPr>
            <p:cNvSpPr/>
            <p:nvPr/>
          </p:nvSpPr>
          <p:spPr>
            <a:xfrm>
              <a:off x="432955" y="4302872"/>
              <a:ext cx="1663086" cy="789865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3. </a:t>
              </a:r>
              <a:r>
                <a:rPr lang="ko-KR" altLang="en-US" sz="1400" b="1" dirty="0" err="1">
                  <a:solidFill>
                    <a:schemeClr val="tx1"/>
                  </a:solidFill>
                </a:rPr>
                <a:t>콜백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루프</a:t>
              </a:r>
            </a:p>
          </p:txBody>
        </p:sp>
        <p:sp>
          <p:nvSpPr>
            <p:cNvPr id="7" name="직사각형 11">
              <a:extLst>
                <a:ext uri="{FF2B5EF4-FFF2-40B4-BE49-F238E27FC236}">
                  <a16:creationId xmlns:a16="http://schemas.microsoft.com/office/drawing/2014/main" id="{A9B41136-9EAD-B5AD-4098-C8A66B160433}"/>
                </a:ext>
              </a:extLst>
            </p:cNvPr>
            <p:cNvSpPr/>
            <p:nvPr/>
          </p:nvSpPr>
          <p:spPr>
            <a:xfrm>
              <a:off x="432955" y="5809696"/>
              <a:ext cx="1663086" cy="789865"/>
            </a:xfrm>
            <a:prstGeom prst="rect">
              <a:avLst/>
            </a:prstGeom>
            <a:noFill/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4.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스트림 중지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( stop( ) 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화살표 44">
              <a:extLst>
                <a:ext uri="{FF2B5EF4-FFF2-40B4-BE49-F238E27FC236}">
                  <a16:creationId xmlns:a16="http://schemas.microsoft.com/office/drawing/2014/main" id="{4764D462-102D-C9CD-BBAF-56DF1A397358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1264498" y="2072588"/>
              <a:ext cx="0" cy="716959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화살표 44">
              <a:extLst>
                <a:ext uri="{FF2B5EF4-FFF2-40B4-BE49-F238E27FC236}">
                  <a16:creationId xmlns:a16="http://schemas.microsoft.com/office/drawing/2014/main" id="{24D6302C-F92B-7000-6352-3AAD8B76135A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1264498" y="3579412"/>
              <a:ext cx="0" cy="723460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화살표 44">
              <a:extLst>
                <a:ext uri="{FF2B5EF4-FFF2-40B4-BE49-F238E27FC236}">
                  <a16:creationId xmlns:a16="http://schemas.microsoft.com/office/drawing/2014/main" id="{9A11CD7D-640B-2AED-29CE-F2222BC42C4A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1264498" y="5092737"/>
              <a:ext cx="0" cy="716959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54E9EFA-61D6-A60B-7205-78D688243EB3}"/>
              </a:ext>
            </a:extLst>
          </p:cNvPr>
          <p:cNvSpPr txBox="1"/>
          <p:nvPr/>
        </p:nvSpPr>
        <p:spPr>
          <a:xfrm>
            <a:off x="2086349" y="1348350"/>
            <a:ext cx="780995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스트림 생성 </a:t>
            </a:r>
            <a:r>
              <a:rPr lang="en-US" altLang="ko-KR" dirty="0"/>
              <a:t>: </a:t>
            </a:r>
            <a:r>
              <a:rPr lang="en-US" altLang="ko-KR" dirty="0" err="1"/>
              <a:t>openManagedStream</a:t>
            </a:r>
            <a:r>
              <a:rPr lang="en-US" altLang="ko-KR" dirty="0"/>
              <a:t> </a:t>
            </a:r>
            <a:r>
              <a:rPr lang="ko-KR" altLang="en-US" dirty="0"/>
              <a:t>호출     </a:t>
            </a:r>
            <a:r>
              <a:rPr lang="en-US" altLang="ko-KR" dirty="0" err="1"/>
              <a:t>AAudio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HW burst = 48f , capacity = 3072f </a:t>
            </a:r>
            <a:r>
              <a:rPr lang="ko-KR" altLang="en-US" dirty="0"/>
              <a:t>로 스트림 초기화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7F4DA-A79F-1372-9267-C5961F2FF365}"/>
              </a:ext>
            </a:extLst>
          </p:cNvPr>
          <p:cNvSpPr txBox="1"/>
          <p:nvPr/>
        </p:nvSpPr>
        <p:spPr>
          <a:xfrm>
            <a:off x="2086349" y="2991010"/>
            <a:ext cx="78099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dirty="0"/>
              <a:t>스트림 시작 </a:t>
            </a:r>
            <a:r>
              <a:rPr lang="en-US" altLang="ko-KR" dirty="0"/>
              <a:t>: </a:t>
            </a:r>
            <a:r>
              <a:rPr lang="en-US" altLang="ko-KR" dirty="0" err="1"/>
              <a:t>requestStart</a:t>
            </a:r>
            <a:r>
              <a:rPr lang="en-US" altLang="ko-KR" dirty="0"/>
              <a:t>()     </a:t>
            </a:r>
            <a:r>
              <a:rPr lang="en-US" altLang="ko-KR" dirty="0" err="1"/>
              <a:t>AAudio</a:t>
            </a:r>
            <a:r>
              <a:rPr lang="en-US" altLang="ko-KR" dirty="0"/>
              <a:t> </a:t>
            </a:r>
            <a:r>
              <a:rPr lang="ko-KR" altLang="en-US" dirty="0"/>
              <a:t>에서 신호 입력</a:t>
            </a:r>
            <a:r>
              <a:rPr lang="en-US" altLang="ko-KR" dirty="0"/>
              <a:t>, </a:t>
            </a:r>
            <a:r>
              <a:rPr lang="ko-KR" altLang="en-US" dirty="0"/>
              <a:t>재생 스레드 기동</a:t>
            </a:r>
            <a:r>
              <a:rPr lang="en-US" altLang="ko-KR" dirty="0"/>
              <a:t> 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5F34D84C-C8CA-DC01-E276-87C4A7439D1B}"/>
              </a:ext>
            </a:extLst>
          </p:cNvPr>
          <p:cNvSpPr/>
          <p:nvPr/>
        </p:nvSpPr>
        <p:spPr>
          <a:xfrm>
            <a:off x="5255035" y="3163206"/>
            <a:ext cx="148177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2E8D2-BE77-BD09-5C4B-02027B8A8B5C}"/>
              </a:ext>
            </a:extLst>
          </p:cNvPr>
          <p:cNvSpPr txBox="1"/>
          <p:nvPr/>
        </p:nvSpPr>
        <p:spPr>
          <a:xfrm>
            <a:off x="2096040" y="3899769"/>
            <a:ext cx="151168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dirty="0" err="1"/>
              <a:t>콜백</a:t>
            </a:r>
            <a:r>
              <a:rPr lang="ko-KR" altLang="en-US" dirty="0"/>
              <a:t> 루프</a:t>
            </a:r>
            <a:endParaRPr lang="en-US" altLang="ko-K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1308AB-C99F-C4B3-13D1-D0AE720E9AAC}"/>
              </a:ext>
            </a:extLst>
          </p:cNvPr>
          <p:cNvSpPr txBox="1"/>
          <p:nvPr/>
        </p:nvSpPr>
        <p:spPr>
          <a:xfrm>
            <a:off x="2292851" y="4174548"/>
            <a:ext cx="155878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입력 스트림</a:t>
            </a:r>
            <a:endParaRPr lang="en-US" altLang="ko-KR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8B2925-343E-361B-FBBB-0228EF63DA88}"/>
              </a:ext>
            </a:extLst>
          </p:cNvPr>
          <p:cNvSpPr txBox="1"/>
          <p:nvPr/>
        </p:nvSpPr>
        <p:spPr>
          <a:xfrm>
            <a:off x="2292851" y="4834875"/>
            <a:ext cx="155878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출력 스트림</a:t>
            </a:r>
            <a:endParaRPr lang="en-US" altLang="ko-KR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3F3618-03EB-FAF2-7ABA-1922F11A5F1F}"/>
              </a:ext>
            </a:extLst>
          </p:cNvPr>
          <p:cNvSpPr txBox="1"/>
          <p:nvPr/>
        </p:nvSpPr>
        <p:spPr>
          <a:xfrm>
            <a:off x="2497199" y="5041554"/>
            <a:ext cx="694389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mRoutingBuffer</a:t>
            </a:r>
            <a:r>
              <a:rPr lang="ko-KR" altLang="en-US" sz="1400" dirty="0"/>
              <a:t>에서 </a:t>
            </a:r>
            <a:r>
              <a:rPr lang="en-US" altLang="ko-KR" sz="1400" dirty="0"/>
              <a:t>96f </a:t>
            </a:r>
            <a:r>
              <a:rPr lang="ko-KR" altLang="en-US" sz="1400" dirty="0"/>
              <a:t>씩 꺼내 </a:t>
            </a:r>
            <a:r>
              <a:rPr lang="en-US" altLang="ko-KR" sz="1400" dirty="0" err="1"/>
              <a:t>onAudioReady</a:t>
            </a:r>
            <a:r>
              <a:rPr lang="en-US" altLang="ko-KR" sz="1400" dirty="0"/>
              <a:t> (output, </a:t>
            </a:r>
            <a:r>
              <a:rPr lang="en-US" altLang="ko-KR" sz="1400" dirty="0" err="1"/>
              <a:t>audioData</a:t>
            </a:r>
            <a:r>
              <a:rPr lang="en-US" altLang="ko-KR" sz="1400" dirty="0"/>
              <a:t>)</a:t>
            </a:r>
            <a:r>
              <a:rPr lang="ko-KR" altLang="en-US" sz="1400" dirty="0"/>
              <a:t>로 스피커로 전송</a:t>
            </a:r>
            <a:endParaRPr lang="en-US" altLang="ko-KR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A1F7AE-D8B4-53CA-A12F-C0807ABB581C}"/>
              </a:ext>
            </a:extLst>
          </p:cNvPr>
          <p:cNvSpPr txBox="1"/>
          <p:nvPr/>
        </p:nvSpPr>
        <p:spPr>
          <a:xfrm>
            <a:off x="2096040" y="5912444"/>
            <a:ext cx="279184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dirty="0"/>
              <a:t>스트림 중지 </a:t>
            </a:r>
            <a:r>
              <a:rPr lang="en-US" altLang="ko-KR" dirty="0"/>
              <a:t>( stop(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E42204-BC52-DF46-1A45-DBF3E0E721D2}"/>
              </a:ext>
            </a:extLst>
          </p:cNvPr>
          <p:cNvSpPr txBox="1"/>
          <p:nvPr/>
        </p:nvSpPr>
        <p:spPr>
          <a:xfrm>
            <a:off x="2292851" y="6204999"/>
            <a:ext cx="694389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requestStop</a:t>
            </a:r>
            <a:r>
              <a:rPr lang="en-US" altLang="ko-KR" sz="1400" dirty="0"/>
              <a:t>( )      </a:t>
            </a:r>
            <a:r>
              <a:rPr lang="ko-KR" altLang="en-US" sz="1400" dirty="0" err="1"/>
              <a:t>콜백</a:t>
            </a:r>
            <a:r>
              <a:rPr lang="ko-KR" altLang="en-US" sz="1400" dirty="0"/>
              <a:t> 스레드 종료       </a:t>
            </a:r>
            <a:r>
              <a:rPr lang="en-US" altLang="ko-KR" sz="1400" dirty="0"/>
              <a:t>close( )      </a:t>
            </a:r>
            <a:r>
              <a:rPr lang="ko-KR" altLang="en-US" sz="1400" dirty="0"/>
              <a:t>리소스 해제</a:t>
            </a:r>
            <a:endParaRPr lang="en-US" altLang="ko-KR" sz="1400" dirty="0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04754417-EDF7-980D-C9AF-BDE1371DF1D3}"/>
              </a:ext>
            </a:extLst>
          </p:cNvPr>
          <p:cNvSpPr/>
          <p:nvPr/>
        </p:nvSpPr>
        <p:spPr>
          <a:xfrm>
            <a:off x="6519949" y="1511808"/>
            <a:ext cx="148177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A9C155DE-C99B-D90F-CF42-53F03A31E9FB}"/>
              </a:ext>
            </a:extLst>
          </p:cNvPr>
          <p:cNvSpPr/>
          <p:nvPr/>
        </p:nvSpPr>
        <p:spPr>
          <a:xfrm>
            <a:off x="4218775" y="4504897"/>
            <a:ext cx="148177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4C9EA37-48C7-9030-9BC0-D49AAFDFE40E}"/>
              </a:ext>
            </a:extLst>
          </p:cNvPr>
          <p:cNvSpPr/>
          <p:nvPr/>
        </p:nvSpPr>
        <p:spPr>
          <a:xfrm>
            <a:off x="4824879" y="4504897"/>
            <a:ext cx="148177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7E27DC4-B591-F624-1D98-0D73C0D624A4}"/>
              </a:ext>
            </a:extLst>
          </p:cNvPr>
          <p:cNvSpPr/>
          <p:nvPr/>
        </p:nvSpPr>
        <p:spPr>
          <a:xfrm>
            <a:off x="6924501" y="4717891"/>
            <a:ext cx="148177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16A6887-773F-7E15-3847-D15A33764AE8}"/>
              </a:ext>
            </a:extLst>
          </p:cNvPr>
          <p:cNvSpPr/>
          <p:nvPr/>
        </p:nvSpPr>
        <p:spPr>
          <a:xfrm>
            <a:off x="3840555" y="6328601"/>
            <a:ext cx="148177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7AC9D299-C7EB-E68C-5226-570ACE165FD7}"/>
              </a:ext>
            </a:extLst>
          </p:cNvPr>
          <p:cNvSpPr/>
          <p:nvPr/>
        </p:nvSpPr>
        <p:spPr>
          <a:xfrm>
            <a:off x="5388259" y="6326428"/>
            <a:ext cx="148177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9A01D865-C26D-DD41-F9D7-8504D9B0F3F0}"/>
              </a:ext>
            </a:extLst>
          </p:cNvPr>
          <p:cNvSpPr/>
          <p:nvPr/>
        </p:nvSpPr>
        <p:spPr>
          <a:xfrm>
            <a:off x="6188891" y="6326428"/>
            <a:ext cx="148177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3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1C4925-E694-D01C-702B-37AC7E0FF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3717E-3398-4E7A-4BC9-454E5AF11EAA}"/>
              </a:ext>
            </a:extLst>
          </p:cNvPr>
          <p:cNvSpPr txBox="1"/>
          <p:nvPr/>
        </p:nvSpPr>
        <p:spPr>
          <a:xfrm>
            <a:off x="0" y="494802"/>
            <a:ext cx="796359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</a:rPr>
              <a:t>초기 환경 세팅</a:t>
            </a:r>
            <a:r>
              <a:rPr lang="en-US" altLang="ko-KR" sz="2800" b="1" dirty="0">
                <a:solidFill>
                  <a:schemeClr val="bg1"/>
                </a:solidFill>
              </a:rPr>
              <a:t>(2)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4CA72D-5845-C899-9F9A-1C50687B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214" t="15247" b="16761"/>
          <a:stretch/>
        </p:blipFill>
        <p:spPr>
          <a:xfrm>
            <a:off x="469313" y="1510205"/>
            <a:ext cx="8967374" cy="5089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36591A-6F82-FEC3-A9C4-7EF97515B70D}"/>
              </a:ext>
            </a:extLst>
          </p:cNvPr>
          <p:cNvSpPr txBox="1"/>
          <p:nvPr/>
        </p:nvSpPr>
        <p:spPr>
          <a:xfrm>
            <a:off x="0" y="1145059"/>
            <a:ext cx="33495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dirty="0"/>
              <a:t>Edit 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 </a:t>
            </a:r>
            <a:r>
              <a:rPr lang="en-US" altLang="ko-KR" dirty="0"/>
              <a:t>New  -&gt;  New Project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7A7C85-20A0-8D9D-A83D-42800803D273}"/>
              </a:ext>
            </a:extLst>
          </p:cNvPr>
          <p:cNvSpPr/>
          <p:nvPr/>
        </p:nvSpPr>
        <p:spPr>
          <a:xfrm>
            <a:off x="626076" y="1514391"/>
            <a:ext cx="189470" cy="21555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80126F-0AE3-2931-496D-9B9C5A29652D}"/>
              </a:ext>
            </a:extLst>
          </p:cNvPr>
          <p:cNvSpPr/>
          <p:nvPr/>
        </p:nvSpPr>
        <p:spPr>
          <a:xfrm>
            <a:off x="691978" y="1738183"/>
            <a:ext cx="1425146" cy="145539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ECC0C4-3C35-26C2-84AC-13A24954BFD2}"/>
              </a:ext>
            </a:extLst>
          </p:cNvPr>
          <p:cNvSpPr/>
          <p:nvPr/>
        </p:nvSpPr>
        <p:spPr>
          <a:xfrm>
            <a:off x="2183027" y="1729946"/>
            <a:ext cx="1232383" cy="153776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49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BF1245-D2D7-7FE2-C1FC-7A8E3B9F0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0860D-82B1-05B4-2004-5CE10152BD0D}"/>
              </a:ext>
            </a:extLst>
          </p:cNvPr>
          <p:cNvSpPr txBox="1"/>
          <p:nvPr/>
        </p:nvSpPr>
        <p:spPr>
          <a:xfrm>
            <a:off x="0" y="493240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</a:rPr>
              <a:t>동작 흐름도</a:t>
            </a:r>
            <a:r>
              <a:rPr lang="en-US" altLang="ko-KR" sz="2800" b="1" dirty="0">
                <a:solidFill>
                  <a:schemeClr val="bg1"/>
                </a:solidFill>
              </a:rPr>
              <a:t>(3)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4D70FA-FF3E-C9B1-0C1D-E87E3C8768E2}"/>
              </a:ext>
            </a:extLst>
          </p:cNvPr>
          <p:cNvSpPr txBox="1"/>
          <p:nvPr/>
        </p:nvSpPr>
        <p:spPr>
          <a:xfrm>
            <a:off x="0" y="1156960"/>
            <a:ext cx="716691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하드웨어 </a:t>
            </a:r>
            <a:r>
              <a:rPr lang="ko-KR" altLang="en-US" dirty="0" err="1"/>
              <a:t>버스트</a:t>
            </a:r>
            <a:r>
              <a:rPr lang="ko-KR" altLang="en-US" dirty="0"/>
              <a:t> 크기 </a:t>
            </a:r>
            <a:r>
              <a:rPr lang="en-US" altLang="ko-KR" dirty="0"/>
              <a:t>( HW burst / </a:t>
            </a:r>
            <a:r>
              <a:rPr lang="en-US" altLang="ko-KR" dirty="0" err="1"/>
              <a:t>framesPerBurst</a:t>
            </a:r>
            <a:r>
              <a:rPr lang="en-US" altLang="ko-KR" dirty="0"/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750C04-8E9E-352B-B8C0-732B2B023FDA}"/>
              </a:ext>
            </a:extLst>
          </p:cNvPr>
          <p:cNvSpPr txBox="1"/>
          <p:nvPr/>
        </p:nvSpPr>
        <p:spPr>
          <a:xfrm>
            <a:off x="495991" y="1445716"/>
            <a:ext cx="794974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정의 </a:t>
            </a:r>
            <a:r>
              <a:rPr lang="en-US" altLang="ko-KR" sz="1600" dirty="0"/>
              <a:t>: HAL( Audio HAL ) or</a:t>
            </a:r>
            <a:r>
              <a:rPr lang="ko-KR" altLang="en-US" sz="1600" dirty="0"/>
              <a:t> 믹서가 한번에 처리하는 프레임 단위 크기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06CF8-561D-09BB-E16C-798026F5AF58}"/>
              </a:ext>
            </a:extLst>
          </p:cNvPr>
          <p:cNvSpPr txBox="1"/>
          <p:nvPr/>
        </p:nvSpPr>
        <p:spPr>
          <a:xfrm>
            <a:off x="0" y="1782916"/>
            <a:ext cx="5486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dirty="0"/>
              <a:t>소프트웨어 </a:t>
            </a:r>
            <a:r>
              <a:rPr lang="ko-KR" altLang="en-US" dirty="0" err="1"/>
              <a:t>버스트</a:t>
            </a:r>
            <a:r>
              <a:rPr lang="ko-KR" altLang="en-US" dirty="0"/>
              <a:t> 크기 </a:t>
            </a:r>
            <a:r>
              <a:rPr lang="en-US" altLang="ko-KR" dirty="0"/>
              <a:t>( SW burst / frame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DFA2D9-3B24-4EA9-51AF-17D04C954961}"/>
              </a:ext>
            </a:extLst>
          </p:cNvPr>
          <p:cNvSpPr txBox="1"/>
          <p:nvPr/>
        </p:nvSpPr>
        <p:spPr>
          <a:xfrm>
            <a:off x="495991" y="2072394"/>
            <a:ext cx="649778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정의 </a:t>
            </a:r>
            <a:r>
              <a:rPr lang="en-US" altLang="ko-KR" sz="1600" dirty="0"/>
              <a:t>: </a:t>
            </a:r>
            <a:r>
              <a:rPr lang="ko-KR" altLang="en-US" sz="1600" dirty="0"/>
              <a:t>애플리케이션 </a:t>
            </a:r>
            <a:r>
              <a:rPr lang="ko-KR" altLang="en-US" sz="1600" dirty="0" err="1"/>
              <a:t>콜백이</a:t>
            </a:r>
            <a:r>
              <a:rPr lang="ko-KR" altLang="en-US" sz="1600" dirty="0"/>
              <a:t> 실제로 요청하는 프레임 크기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설정 방식 </a:t>
            </a:r>
            <a:r>
              <a:rPr lang="en-US" altLang="ko-KR" sz="1600" dirty="0"/>
              <a:t>: HW burst </a:t>
            </a:r>
            <a:r>
              <a:rPr lang="ko-KR" altLang="en-US" sz="1600" dirty="0"/>
              <a:t>의 두 배로 하여 </a:t>
            </a:r>
            <a:r>
              <a:rPr lang="ko-KR" altLang="en-US" sz="1600" dirty="0" err="1"/>
              <a:t>언더런</a:t>
            </a:r>
            <a:r>
              <a:rPr lang="ko-KR" altLang="en-US" sz="1600" dirty="0"/>
              <a:t> 여유 확보</a:t>
            </a:r>
            <a:endParaRPr lang="en-US" altLang="ko-KR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0C75B-1FB4-47CC-5032-E0274A420C1F}"/>
              </a:ext>
            </a:extLst>
          </p:cNvPr>
          <p:cNvSpPr txBox="1"/>
          <p:nvPr/>
        </p:nvSpPr>
        <p:spPr>
          <a:xfrm>
            <a:off x="0" y="2708335"/>
            <a:ext cx="54864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dirty="0"/>
              <a:t>내부 버퍼 용량 </a:t>
            </a:r>
            <a:r>
              <a:rPr lang="en-US" altLang="ko-KR" dirty="0"/>
              <a:t>( Buffer Capacity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10C8A-5E87-14CB-AEEE-77142B742EDA}"/>
              </a:ext>
            </a:extLst>
          </p:cNvPr>
          <p:cNvSpPr txBox="1"/>
          <p:nvPr/>
        </p:nvSpPr>
        <p:spPr>
          <a:xfrm>
            <a:off x="495991" y="3003082"/>
            <a:ext cx="920219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정의 </a:t>
            </a:r>
            <a:r>
              <a:rPr lang="en-US" altLang="ko-KR" sz="1600" dirty="0"/>
              <a:t>: </a:t>
            </a:r>
            <a:r>
              <a:rPr lang="ko-KR" altLang="en-US" sz="1600" dirty="0"/>
              <a:t>스트림 생성 시 할당되는 </a:t>
            </a:r>
            <a:r>
              <a:rPr lang="ko-KR" altLang="en-US" sz="1600" dirty="0" err="1"/>
              <a:t>링버퍼</a:t>
            </a:r>
            <a:r>
              <a:rPr lang="ko-KR" altLang="en-US" sz="1600" dirty="0"/>
              <a:t> 전체 크기</a:t>
            </a:r>
            <a:r>
              <a:rPr lang="en-US" altLang="ko-KR" sz="1600" dirty="0"/>
              <a:t>(</a:t>
            </a:r>
            <a:r>
              <a:rPr lang="ko-KR" altLang="en-US" sz="1600" dirty="0"/>
              <a:t>프레임 단위</a:t>
            </a:r>
            <a:r>
              <a:rPr lang="en-US" altLang="ko-KR" sz="1600" dirty="0"/>
              <a:t>). </a:t>
            </a:r>
            <a:r>
              <a:rPr lang="ko-KR" altLang="en-US" sz="1600" dirty="0"/>
              <a:t>런타임 중 변경 불가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Buffer Capacity</a:t>
            </a:r>
            <a:r>
              <a:rPr lang="ko-KR" altLang="en-US" sz="1600" dirty="0"/>
              <a:t>는 스트림 생성 시 결정</a:t>
            </a:r>
            <a:r>
              <a:rPr lang="en-US" altLang="ko-KR" sz="1600" dirty="0"/>
              <a:t>, latency</a:t>
            </a:r>
            <a:r>
              <a:rPr lang="ko-KR" altLang="en-US" sz="1600" dirty="0"/>
              <a:t>의 상한을 정의</a:t>
            </a:r>
            <a:endParaRPr lang="en-US" altLang="ko-KR" sz="16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70256C9-3009-D85D-6321-1165EF5F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311" y="5519187"/>
            <a:ext cx="4885113" cy="10649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405A7B-830D-83EA-4C24-60157295D54D}"/>
              </a:ext>
            </a:extLst>
          </p:cNvPr>
          <p:cNvSpPr txBox="1"/>
          <p:nvPr/>
        </p:nvSpPr>
        <p:spPr>
          <a:xfrm>
            <a:off x="56805" y="5145763"/>
            <a:ext cx="385710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MIC </a:t>
            </a:r>
            <a:r>
              <a:rPr lang="ko-KR" altLang="en-US" dirty="0"/>
              <a:t>오픈 스트림 로그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310D46-3BE9-FE13-96B9-7565812BB21F}"/>
              </a:ext>
            </a:extLst>
          </p:cNvPr>
          <p:cNvSpPr txBox="1"/>
          <p:nvPr/>
        </p:nvSpPr>
        <p:spPr>
          <a:xfrm>
            <a:off x="4760423" y="5145763"/>
            <a:ext cx="385710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스피커 </a:t>
            </a:r>
            <a:r>
              <a:rPr lang="ko-KR" altLang="en-US"/>
              <a:t>오픈 스트림 로그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8DAB30-0732-3B03-91CC-D8BF352AC67B}"/>
              </a:ext>
            </a:extLst>
          </p:cNvPr>
          <p:cNvSpPr txBox="1"/>
          <p:nvPr/>
        </p:nvSpPr>
        <p:spPr>
          <a:xfrm>
            <a:off x="0" y="3594388"/>
            <a:ext cx="9906000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dirty="0"/>
              <a:t>frame 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채널 별 샘플을 모아 놓은 한 묶음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모노</a:t>
            </a:r>
            <a:r>
              <a:rPr lang="ko-KR" altLang="en-US" sz="1600" dirty="0"/>
              <a:t> </a:t>
            </a:r>
            <a:r>
              <a:rPr lang="en-US" altLang="ko-KR" sz="1600" dirty="0"/>
              <a:t>(1</a:t>
            </a:r>
            <a:r>
              <a:rPr lang="ko-KR" altLang="en-US" sz="1600" dirty="0"/>
              <a:t>채널</a:t>
            </a:r>
            <a:r>
              <a:rPr lang="en-US" altLang="ko-KR" sz="1600" dirty="0"/>
              <a:t>) </a:t>
            </a:r>
            <a:r>
              <a:rPr lang="ko-KR" altLang="en-US" sz="1600" dirty="0"/>
              <a:t>스트림에서는 </a:t>
            </a:r>
            <a:r>
              <a:rPr lang="en-US" altLang="ko-KR" sz="1600" dirty="0"/>
              <a:t>1 frame</a:t>
            </a:r>
            <a:r>
              <a:rPr lang="ko-KR" altLang="en-US" sz="1600" dirty="0"/>
              <a:t> </a:t>
            </a:r>
            <a:r>
              <a:rPr lang="en-US" altLang="ko-KR" sz="1600" dirty="0"/>
              <a:t>= 1 sample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스테레오 </a:t>
            </a:r>
            <a:r>
              <a:rPr lang="en-US" altLang="ko-KR" sz="1600" dirty="0"/>
              <a:t>(2</a:t>
            </a:r>
            <a:r>
              <a:rPr lang="ko-KR" altLang="en-US" sz="1600" dirty="0"/>
              <a:t>채널</a:t>
            </a:r>
            <a:r>
              <a:rPr lang="en-US" altLang="ko-KR" sz="1600" dirty="0"/>
              <a:t>) </a:t>
            </a:r>
            <a:r>
              <a:rPr lang="ko-KR" altLang="en-US" sz="1600" dirty="0"/>
              <a:t>스트림에서는 </a:t>
            </a:r>
            <a:r>
              <a:rPr lang="en-US" altLang="ko-KR" sz="1600" dirty="0"/>
              <a:t>1 frame = 2 sample (</a:t>
            </a:r>
            <a:r>
              <a:rPr lang="ko-KR" altLang="en-US" sz="1600" dirty="0"/>
              <a:t>좌 </a:t>
            </a:r>
            <a:r>
              <a:rPr lang="en-US" altLang="ko-KR" sz="1600" dirty="0"/>
              <a:t>+ </a:t>
            </a:r>
            <a:r>
              <a:rPr lang="ko-KR" altLang="en-US" sz="1600" dirty="0"/>
              <a:t>우</a:t>
            </a:r>
            <a:r>
              <a:rPr lang="en-US" altLang="ko-KR" sz="16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B6B238-1395-3BB7-FBD7-690793409995}"/>
              </a:ext>
            </a:extLst>
          </p:cNvPr>
          <p:cNvSpPr txBox="1"/>
          <p:nvPr/>
        </p:nvSpPr>
        <p:spPr>
          <a:xfrm>
            <a:off x="0" y="4499370"/>
            <a:ext cx="769758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즉</a:t>
            </a:r>
            <a:r>
              <a:rPr lang="en-US" altLang="ko-KR" dirty="0"/>
              <a:t>, frame</a:t>
            </a:r>
            <a:r>
              <a:rPr lang="ko-KR" altLang="en-US" dirty="0"/>
              <a:t>은 한 번에 처리하는 샘플 묶음의 개수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6AC04E8-C5F2-D414-EAB2-810B95CCD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2" y="5515095"/>
            <a:ext cx="4244081" cy="10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85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6CFD5B-6B15-7211-E8C4-F45A7BFB3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18027-1D82-6254-FD6A-F09BBEA706F8}"/>
              </a:ext>
            </a:extLst>
          </p:cNvPr>
          <p:cNvSpPr txBox="1"/>
          <p:nvPr/>
        </p:nvSpPr>
        <p:spPr>
          <a:xfrm>
            <a:off x="-1" y="493240"/>
            <a:ext cx="790817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8. </a:t>
            </a:r>
            <a:r>
              <a:rPr lang="en-US" altLang="ko-KR" sz="2800" b="1" dirty="0" err="1">
                <a:solidFill>
                  <a:schemeClr val="bg1"/>
                </a:solidFill>
              </a:rPr>
              <a:t>SampleRate</a:t>
            </a:r>
            <a:r>
              <a:rPr lang="ko-KR" altLang="en-US" sz="2800" b="1" dirty="0">
                <a:solidFill>
                  <a:schemeClr val="bg1"/>
                </a:solidFill>
              </a:rPr>
              <a:t>에 따른 지연시간 비교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DB10C4-FF4C-772C-0460-AE6446867F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66470"/>
            <a:ext cx="3351862" cy="1675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FCCC7B-C6D4-D3FB-1A85-68FC81B3D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69" y="1666469"/>
            <a:ext cx="3351862" cy="16759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27576E-7B9B-3528-E125-513EB0C45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40" y="1666471"/>
            <a:ext cx="3351860" cy="16759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966FE-192D-7F10-7602-3D37859016E8}"/>
              </a:ext>
            </a:extLst>
          </p:cNvPr>
          <p:cNvSpPr txBox="1"/>
          <p:nvPr/>
        </p:nvSpPr>
        <p:spPr>
          <a:xfrm>
            <a:off x="1271812" y="1297138"/>
            <a:ext cx="8082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16kHz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5ED132-BC4E-FEC7-A204-C7656E48B7CC}"/>
              </a:ext>
            </a:extLst>
          </p:cNvPr>
          <p:cNvSpPr txBox="1"/>
          <p:nvPr/>
        </p:nvSpPr>
        <p:spPr>
          <a:xfrm>
            <a:off x="4548883" y="1297136"/>
            <a:ext cx="9973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44.1kHz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F6475-510E-1FAC-AA73-634DBB6F44AD}"/>
              </a:ext>
            </a:extLst>
          </p:cNvPr>
          <p:cNvSpPr txBox="1"/>
          <p:nvPr/>
        </p:nvSpPr>
        <p:spPr>
          <a:xfrm>
            <a:off x="7825953" y="1297136"/>
            <a:ext cx="8082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48kHz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9F6E394-714D-0A46-19B1-1D00CFE26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770450"/>
              </p:ext>
            </p:extLst>
          </p:nvPr>
        </p:nvGraphicFramePr>
        <p:xfrm>
          <a:off x="185424" y="3549729"/>
          <a:ext cx="9535152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83788">
                  <a:extLst>
                    <a:ext uri="{9D8B030D-6E8A-4147-A177-3AD203B41FA5}">
                      <a16:colId xmlns:a16="http://schemas.microsoft.com/office/drawing/2014/main" val="4217738027"/>
                    </a:ext>
                  </a:extLst>
                </a:gridCol>
                <a:gridCol w="2383788">
                  <a:extLst>
                    <a:ext uri="{9D8B030D-6E8A-4147-A177-3AD203B41FA5}">
                      <a16:colId xmlns:a16="http://schemas.microsoft.com/office/drawing/2014/main" val="3354707753"/>
                    </a:ext>
                  </a:extLst>
                </a:gridCol>
                <a:gridCol w="2383788">
                  <a:extLst>
                    <a:ext uri="{9D8B030D-6E8A-4147-A177-3AD203B41FA5}">
                      <a16:colId xmlns:a16="http://schemas.microsoft.com/office/drawing/2014/main" val="2892744096"/>
                    </a:ext>
                  </a:extLst>
                </a:gridCol>
                <a:gridCol w="2383788">
                  <a:extLst>
                    <a:ext uri="{9D8B030D-6E8A-4147-A177-3AD203B41FA5}">
                      <a16:colId xmlns:a16="http://schemas.microsoft.com/office/drawing/2014/main" val="201117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SampleRate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16kHz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44.1kHz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48kHz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31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지연시간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 ~ 7 </a:t>
                      </a:r>
                      <a:r>
                        <a:rPr lang="en-US" altLang="ko-KR" sz="1400" dirty="0" err="1"/>
                        <a:t>ms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 ~ 7 </a:t>
                      </a:r>
                      <a:r>
                        <a:rPr lang="en-US" altLang="ko-KR" sz="1400" dirty="0" err="1"/>
                        <a:t>ms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~ 4 </a:t>
                      </a:r>
                      <a:r>
                        <a:rPr lang="en-US" altLang="ko-KR" sz="1400" dirty="0" err="1"/>
                        <a:t>ms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5793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A925281-3E2B-99B2-9D76-B95828EC9243}"/>
              </a:ext>
            </a:extLst>
          </p:cNvPr>
          <p:cNvSpPr txBox="1"/>
          <p:nvPr/>
        </p:nvSpPr>
        <p:spPr>
          <a:xfrm>
            <a:off x="296035" y="4498737"/>
            <a:ext cx="960996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하드웨어의 </a:t>
            </a:r>
            <a:r>
              <a:rPr lang="en-US" altLang="ko-KR" dirty="0" err="1"/>
              <a:t>SampleRate</a:t>
            </a:r>
            <a:r>
              <a:rPr lang="en-US" altLang="ko-KR" dirty="0"/>
              <a:t> </a:t>
            </a:r>
            <a:r>
              <a:rPr lang="ko-KR" altLang="en-US" dirty="0"/>
              <a:t>기본 설정 값인 </a:t>
            </a:r>
            <a:r>
              <a:rPr lang="en-US" altLang="ko-KR" dirty="0"/>
              <a:t>48kHz</a:t>
            </a:r>
            <a:r>
              <a:rPr lang="ko-KR" altLang="en-US" dirty="0"/>
              <a:t> 이외에 다른 값 설정 시 </a:t>
            </a:r>
            <a:r>
              <a:rPr lang="ko-KR" altLang="en-US" dirty="0" err="1"/>
              <a:t>리셈플링에</a:t>
            </a:r>
            <a:r>
              <a:rPr lang="ko-KR" altLang="en-US" dirty="0"/>
              <a:t> 따른 지연시간 발생</a:t>
            </a:r>
          </a:p>
        </p:txBody>
      </p:sp>
    </p:spTree>
    <p:extLst>
      <p:ext uri="{BB962C8B-B14F-4D97-AF65-F5344CB8AC3E}">
        <p14:creationId xmlns:p14="http://schemas.microsoft.com/office/powerpoint/2010/main" val="4188588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5F990-B77E-EEAC-5478-DA70D0E37CCE}"/>
              </a:ext>
            </a:extLst>
          </p:cNvPr>
          <p:cNvSpPr txBox="1"/>
          <p:nvPr/>
        </p:nvSpPr>
        <p:spPr>
          <a:xfrm>
            <a:off x="0" y="506402"/>
            <a:ext cx="334171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9. </a:t>
            </a:r>
            <a:r>
              <a:rPr lang="ko-KR" altLang="en-US" sz="2800" b="1" dirty="0">
                <a:solidFill>
                  <a:schemeClr val="bg1"/>
                </a:solidFill>
              </a:rPr>
              <a:t>참고 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79D6E-4C33-8DF8-076B-FF0A87D82B39}"/>
              </a:ext>
            </a:extLst>
          </p:cNvPr>
          <p:cNvSpPr txBox="1"/>
          <p:nvPr/>
        </p:nvSpPr>
        <p:spPr>
          <a:xfrm>
            <a:off x="42948" y="1206377"/>
            <a:ext cx="961089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hlinkClick r:id="rId2"/>
              </a:rPr>
              <a:t>https://medium.com/@logishudson0218/jdk-sdk-ndk-3b095101c040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3"/>
              </a:rPr>
              <a:t>https://github.com/google/oboe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4"/>
              </a:rPr>
              <a:t>https://chromium.googlesource.com/external/github.com/google/oboe/+/refs/heads/1.1-stable/docs/FullGuide.md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5"/>
              </a:rPr>
              <a:t>https://google.github.io/oboe/index.html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6"/>
              </a:rPr>
              <a:t>https://github.com/google/oboe/wiki/TechNote_BufferTerminology</a:t>
            </a:r>
            <a:r>
              <a:rPr lang="en-US" altLang="ko-KR" dirty="0"/>
              <a:t>  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예시 코드 </a:t>
            </a:r>
            <a:r>
              <a:rPr lang="ko-KR" altLang="en-US" dirty="0" err="1"/>
              <a:t>깃허브</a:t>
            </a:r>
            <a:r>
              <a:rPr lang="ko-KR" altLang="en-US" dirty="0"/>
              <a:t> 주소 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https://github.com/sjt2765/VoiceProcessor_Oboe.git</a:t>
            </a:r>
            <a:r>
              <a:rPr lang="en-US" altLang="ko-KR" dirty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571CD2-4F0F-7527-E307-866610A6B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73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EEBD70-3DC5-EB05-E88D-6D2DA76EC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latin typeface="+mn-ea"/>
              </a:rPr>
              <a:t>Q &amp; A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33240-013F-F08B-DA6F-DC1C60E69DC5}"/>
              </a:ext>
            </a:extLst>
          </p:cNvPr>
          <p:cNvSpPr txBox="1"/>
          <p:nvPr/>
        </p:nvSpPr>
        <p:spPr>
          <a:xfrm>
            <a:off x="1848768" y="2385395"/>
            <a:ext cx="5992287" cy="887243"/>
          </a:xfrm>
          <a:prstGeom prst="rect">
            <a:avLst/>
          </a:prstGeom>
          <a:noFill/>
        </p:spPr>
        <p:txBody>
          <a:bodyPr wrap="square" lIns="55701" tIns="27851" rIns="55701" bIns="27851" rtlCol="0">
            <a:spAutoFit/>
          </a:bodyPr>
          <a:lstStyle/>
          <a:p>
            <a:pPr algn="ctr" defTabSz="583540">
              <a:defRPr/>
            </a:pPr>
            <a:r>
              <a:rPr lang="en-US" altLang="ko-KR" sz="5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you!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2B727D-D59D-0FF6-537D-85A373D7E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48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BA29D2-4FB9-6D56-1943-35ABBF78D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D4529-15F6-4500-8514-1BF4F8B749C6}"/>
              </a:ext>
            </a:extLst>
          </p:cNvPr>
          <p:cNvSpPr txBox="1"/>
          <p:nvPr/>
        </p:nvSpPr>
        <p:spPr>
          <a:xfrm>
            <a:off x="0" y="494802"/>
            <a:ext cx="796359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</a:rPr>
              <a:t>초기 환경 세팅</a:t>
            </a:r>
            <a:r>
              <a:rPr lang="en-US" altLang="ko-KR" sz="2800" b="1" dirty="0">
                <a:solidFill>
                  <a:schemeClr val="bg1"/>
                </a:solidFill>
              </a:rPr>
              <a:t>(3)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3CE99-839D-EF9E-7A42-B25DB6791238}"/>
              </a:ext>
            </a:extLst>
          </p:cNvPr>
          <p:cNvSpPr txBox="1"/>
          <p:nvPr/>
        </p:nvSpPr>
        <p:spPr>
          <a:xfrm>
            <a:off x="0" y="1145059"/>
            <a:ext cx="7774885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dirty="0"/>
              <a:t>NDK </a:t>
            </a:r>
            <a:r>
              <a:rPr lang="ko-KR" altLang="en-US" dirty="0"/>
              <a:t>기반 개발 위해 </a:t>
            </a:r>
            <a:r>
              <a:rPr lang="en-US" altLang="ko-KR" dirty="0"/>
              <a:t>Native C++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dirty="0"/>
              <a:t>Minimum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앱 구동 가능한 최소 안드로이드 버전 설정</a:t>
            </a:r>
            <a:r>
              <a:rPr lang="en-US" altLang="ko-KR" dirty="0"/>
              <a:t>(API 27 </a:t>
            </a:r>
            <a:r>
              <a:rPr lang="ko-KR" altLang="en-US" dirty="0"/>
              <a:t>로 설정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dirty="0"/>
              <a:t>Language : </a:t>
            </a:r>
            <a:r>
              <a:rPr lang="ko-KR" altLang="en-US" dirty="0"/>
              <a:t>사용 언어 설정</a:t>
            </a:r>
            <a:r>
              <a:rPr lang="en-US" altLang="ko-KR" dirty="0"/>
              <a:t>(Kotlin</a:t>
            </a:r>
            <a:r>
              <a:rPr lang="ko-KR" altLang="en-US" dirty="0"/>
              <a:t> 으로 설정</a:t>
            </a:r>
            <a:r>
              <a:rPr lang="en-US" altLang="ko-KR" dirty="0"/>
              <a:t>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1896B9-1195-BD11-4635-2D63D43AB9A2}"/>
              </a:ext>
            </a:extLst>
          </p:cNvPr>
          <p:cNvGrpSpPr/>
          <p:nvPr/>
        </p:nvGrpSpPr>
        <p:grpSpPr>
          <a:xfrm>
            <a:off x="384912" y="2154216"/>
            <a:ext cx="4115278" cy="2969698"/>
            <a:chOff x="132478" y="2195426"/>
            <a:chExt cx="4115279" cy="29696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1226610-7970-E91C-2BD6-D01900EBF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478" y="2195426"/>
              <a:ext cx="4115279" cy="296969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FECEDE-3947-72E1-D047-B21E3AE61673}"/>
                </a:ext>
              </a:extLst>
            </p:cNvPr>
            <p:cNvSpPr/>
            <p:nvPr/>
          </p:nvSpPr>
          <p:spPr>
            <a:xfrm>
              <a:off x="1271548" y="3812059"/>
              <a:ext cx="1018572" cy="112858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7C0A3D9-5DC0-7B66-E2F7-F8DC9ED86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12" y="2154216"/>
            <a:ext cx="4059617" cy="296969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E0DD15D-A215-B41B-2871-46050AAF7F8D}"/>
              </a:ext>
            </a:extLst>
          </p:cNvPr>
          <p:cNvSpPr/>
          <p:nvPr/>
        </p:nvSpPr>
        <p:spPr>
          <a:xfrm>
            <a:off x="4611130" y="3429000"/>
            <a:ext cx="683740" cy="341849"/>
          </a:xfrm>
          <a:prstGeom prst="rightArrow">
            <a:avLst>
              <a:gd name="adj1" fmla="val 50000"/>
              <a:gd name="adj2" fmla="val 8725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15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EB8CDC-15CE-F81D-C929-5CF1E4539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32244-8289-93E6-F18D-950540449189}"/>
              </a:ext>
            </a:extLst>
          </p:cNvPr>
          <p:cNvSpPr txBox="1"/>
          <p:nvPr/>
        </p:nvSpPr>
        <p:spPr>
          <a:xfrm>
            <a:off x="0" y="494802"/>
            <a:ext cx="796359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</a:rPr>
              <a:t>초기 환경 세팅</a:t>
            </a:r>
            <a:r>
              <a:rPr lang="en-US" altLang="ko-KR" sz="2800" b="1" dirty="0">
                <a:solidFill>
                  <a:schemeClr val="bg1"/>
                </a:solidFill>
              </a:rPr>
              <a:t>(4)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7BC60-7C07-D09B-A454-C8B6FFB0E843}"/>
              </a:ext>
            </a:extLst>
          </p:cNvPr>
          <p:cNvSpPr txBox="1"/>
          <p:nvPr/>
        </p:nvSpPr>
        <p:spPr>
          <a:xfrm>
            <a:off x="0" y="1145059"/>
            <a:ext cx="41925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altLang="ko-KR" dirty="0"/>
              <a:t>C++ </a:t>
            </a:r>
            <a:r>
              <a:rPr lang="ko-KR" altLang="en-US" dirty="0"/>
              <a:t>버전 설정 </a:t>
            </a:r>
            <a:r>
              <a:rPr lang="en-US" altLang="ko-KR" dirty="0"/>
              <a:t>/ </a:t>
            </a:r>
            <a:r>
              <a:rPr lang="ko-KR" altLang="en-US" dirty="0"/>
              <a:t>기본값</a:t>
            </a:r>
            <a:r>
              <a:rPr lang="en-US" altLang="ko-KR" dirty="0"/>
              <a:t>(Default)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53EEBE-AE2D-8A2C-D3D0-2D37BB5B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83" y="1514391"/>
            <a:ext cx="6725680" cy="48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FB7420-C0F5-DD98-2C2F-D4F61DB7C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810C6-BE7C-9FD6-7167-7B20D7B536DA}"/>
              </a:ext>
            </a:extLst>
          </p:cNvPr>
          <p:cNvSpPr txBox="1"/>
          <p:nvPr/>
        </p:nvSpPr>
        <p:spPr>
          <a:xfrm>
            <a:off x="0" y="494802"/>
            <a:ext cx="796359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</a:rPr>
              <a:t>초기 환경 세팅</a:t>
            </a:r>
            <a:r>
              <a:rPr lang="en-US" altLang="ko-KR" sz="2800" b="1" dirty="0">
                <a:solidFill>
                  <a:schemeClr val="bg1"/>
                </a:solidFill>
              </a:rPr>
              <a:t>(5)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DF59B-A2D1-971C-79EE-23340ABCD7FE}"/>
              </a:ext>
            </a:extLst>
          </p:cNvPr>
          <p:cNvSpPr txBox="1"/>
          <p:nvPr/>
        </p:nvSpPr>
        <p:spPr>
          <a:xfrm>
            <a:off x="0" y="1145059"/>
            <a:ext cx="8287266" cy="14927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altLang="ko-KR" dirty="0"/>
              <a:t>Oboe </a:t>
            </a:r>
            <a:r>
              <a:rPr lang="ko-KR" altLang="en-US" dirty="0"/>
              <a:t>라이브러리 설치 </a:t>
            </a:r>
            <a:r>
              <a:rPr lang="en-US" altLang="ko-KR" dirty="0"/>
              <a:t>-&gt; 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https://github.com/google/oboe/releases</a:t>
            </a:r>
            <a:endParaRPr lang="en-US" altLang="ko-KR" dirty="0"/>
          </a:p>
          <a:p>
            <a:pPr marL="342900" indent="-342900">
              <a:buFont typeface="+mj-lt"/>
              <a:buAutoNum type="arabicPeriod" startAt="7"/>
            </a:pPr>
            <a:r>
              <a:rPr lang="en-US" altLang="ko-KR" dirty="0"/>
              <a:t>Source code </a:t>
            </a:r>
            <a:r>
              <a:rPr lang="ko-KR" altLang="en-US" dirty="0"/>
              <a:t>설치 후 압축 해제</a:t>
            </a:r>
            <a:r>
              <a:rPr lang="en-US" altLang="ko-KR" dirty="0"/>
              <a:t>,</a:t>
            </a:r>
            <a:r>
              <a:rPr lang="ko-KR" altLang="en-US" dirty="0"/>
              <a:t> 생성한 프로젝트 폴더의 </a:t>
            </a:r>
            <a:r>
              <a:rPr lang="en-US" altLang="ko-KR" dirty="0" err="1"/>
              <a:t>src</a:t>
            </a:r>
            <a:r>
              <a:rPr lang="en-US" altLang="ko-KR" dirty="0"/>
              <a:t>\main\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에 추가 </a:t>
            </a:r>
            <a:r>
              <a:rPr lang="ko-KR" altLang="en-US" sz="1100" dirty="0"/>
              <a:t>경로 예시 </a:t>
            </a:r>
            <a:r>
              <a:rPr lang="en-US" altLang="ko-KR" sz="1100" dirty="0"/>
              <a:t>) C:\Users\sjt27\AndroidStudioProjects\VoiceProcessor_Oboe\app\src\main\cpp\oboe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src</a:t>
            </a:r>
            <a:r>
              <a:rPr lang="en-US" altLang="ko-KR" dirty="0"/>
              <a:t>\main\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에 추가 시 </a:t>
            </a:r>
            <a:r>
              <a:rPr lang="en-US" altLang="ko-KR" dirty="0"/>
              <a:t>oboe </a:t>
            </a:r>
            <a:r>
              <a:rPr lang="ko-KR" altLang="en-US" dirty="0"/>
              <a:t>라이브러리 폴더명을 </a:t>
            </a:r>
            <a:r>
              <a:rPr lang="en-US" altLang="ko-KR" dirty="0"/>
              <a:t>oboe</a:t>
            </a:r>
            <a:r>
              <a:rPr lang="ko-KR" altLang="en-US" dirty="0"/>
              <a:t> 로 설정해줄 것</a:t>
            </a:r>
            <a:endParaRPr lang="en-US" altLang="ko-KR" dirty="0"/>
          </a:p>
          <a:p>
            <a:r>
              <a:rPr lang="en-US" altLang="ko-KR" sz="1200" dirty="0"/>
              <a:t>           ex) oboe-1.9.3 -&gt; oboe </a:t>
            </a:r>
            <a:r>
              <a:rPr lang="ko-KR" altLang="en-US" sz="1200" dirty="0"/>
              <a:t>로 변경</a:t>
            </a:r>
            <a:endParaRPr lang="en-US" altLang="ko-KR" sz="1200" dirty="0"/>
          </a:p>
          <a:p>
            <a:pPr marL="342900" indent="-342900">
              <a:buFont typeface="+mj-lt"/>
              <a:buAutoNum type="arabicPeriod" startAt="7"/>
            </a:pP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FB025C-5E81-6A72-0DB0-29AAEDD3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35" y="2437721"/>
            <a:ext cx="4052131" cy="40137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5A8AB7-E844-3E3C-2B22-7292B5BFF280}"/>
              </a:ext>
            </a:extLst>
          </p:cNvPr>
          <p:cNvSpPr/>
          <p:nvPr/>
        </p:nvSpPr>
        <p:spPr>
          <a:xfrm>
            <a:off x="1520444" y="5928891"/>
            <a:ext cx="757881" cy="8237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bg1"/>
                </a:solidFill>
              </a:rPr>
              <a:t>7.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F9FBA6D-2F0C-FBA2-409D-C151493F7F0B}"/>
              </a:ext>
            </a:extLst>
          </p:cNvPr>
          <p:cNvSpPr/>
          <p:nvPr/>
        </p:nvSpPr>
        <p:spPr>
          <a:xfrm>
            <a:off x="5130078" y="3966869"/>
            <a:ext cx="1154182" cy="6590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A99224-3EE2-31A6-A20F-86C46119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71" y="2406601"/>
            <a:ext cx="2250788" cy="42240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8B83D2-7B31-E0A0-C38F-B2F702FE9903}"/>
              </a:ext>
            </a:extLst>
          </p:cNvPr>
          <p:cNvSpPr/>
          <p:nvPr/>
        </p:nvSpPr>
        <p:spPr>
          <a:xfrm>
            <a:off x="6947894" y="4296383"/>
            <a:ext cx="714295" cy="1574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bg1"/>
                </a:solidFill>
              </a:rPr>
              <a:t>8. 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9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7062EC-5DB7-1611-608F-D8F6CCA49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DA8AC-C1BB-9066-8C70-EFCA5505BDB4}"/>
              </a:ext>
            </a:extLst>
          </p:cNvPr>
          <p:cNvSpPr txBox="1"/>
          <p:nvPr/>
        </p:nvSpPr>
        <p:spPr>
          <a:xfrm>
            <a:off x="0" y="494802"/>
            <a:ext cx="796359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</a:rPr>
              <a:t>초기 환경 세팅</a:t>
            </a:r>
            <a:r>
              <a:rPr lang="en-US" altLang="ko-KR" sz="2800" b="1" dirty="0">
                <a:solidFill>
                  <a:schemeClr val="bg1"/>
                </a:solidFill>
              </a:rPr>
              <a:t>(6)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46DDD-6A4C-0192-C759-DABB94F2A046}"/>
              </a:ext>
            </a:extLst>
          </p:cNvPr>
          <p:cNvSpPr txBox="1"/>
          <p:nvPr/>
        </p:nvSpPr>
        <p:spPr>
          <a:xfrm>
            <a:off x="0" y="1116087"/>
            <a:ext cx="69716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9"/>
            </a:pPr>
            <a:r>
              <a:rPr lang="en-US" altLang="ko-KR" dirty="0"/>
              <a:t>Oboe</a:t>
            </a:r>
            <a:r>
              <a:rPr lang="ko-KR" altLang="en-US" dirty="0"/>
              <a:t> 라이브러리 사용 위해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폴더 내부의 </a:t>
            </a:r>
            <a:r>
              <a:rPr lang="en-US" altLang="ko-KR" dirty="0"/>
              <a:t>CMakeLists.txt </a:t>
            </a:r>
            <a:r>
              <a:rPr lang="ko-KR" altLang="en-US" dirty="0"/>
              <a:t>수정</a:t>
            </a:r>
            <a:r>
              <a:rPr lang="en-US" altLang="ko-KR" sz="1400" dirty="0"/>
              <a:t>( CMakeLists.txt </a:t>
            </a:r>
            <a:r>
              <a:rPr lang="ko-KR" altLang="en-US" sz="1400" dirty="0"/>
              <a:t> 의 예시 위치 </a:t>
            </a:r>
            <a:r>
              <a:rPr lang="en-US" altLang="ko-KR" sz="1400" dirty="0"/>
              <a:t>: main\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\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\CMakeLists.txt 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4C82F3-DF77-E819-5A35-55D1B028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" y="1860483"/>
            <a:ext cx="5225113" cy="37921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7F3DBD-7B11-0449-2E21-44F734BD5E78}"/>
              </a:ext>
            </a:extLst>
          </p:cNvPr>
          <p:cNvSpPr/>
          <p:nvPr/>
        </p:nvSpPr>
        <p:spPr>
          <a:xfrm>
            <a:off x="315465" y="2474425"/>
            <a:ext cx="1606670" cy="2966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Font typeface="+mj-lt"/>
              <a:buAutoNum type="arabicPeriod"/>
            </a:pP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2C5A03-C1E3-19E9-3464-751F032D9BF3}"/>
              </a:ext>
            </a:extLst>
          </p:cNvPr>
          <p:cNvSpPr/>
          <p:nvPr/>
        </p:nvSpPr>
        <p:spPr>
          <a:xfrm>
            <a:off x="232161" y="3988580"/>
            <a:ext cx="3749635" cy="6316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Font typeface="+mj-lt"/>
              <a:buAutoNum type="arabicPeriod" startAt="2"/>
            </a:pPr>
            <a:r>
              <a:rPr lang="en-US" altLang="ko-KR" sz="1200" dirty="0"/>
              <a:t> </a:t>
            </a:r>
          </a:p>
          <a:p>
            <a:pPr marL="400050" indent="-400050">
              <a:buFont typeface="+mj-lt"/>
              <a:buAutoNum type="arabicPeriod" startAt="2"/>
            </a:pP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E3A29-E2E9-7E4B-F806-29514FF35EA9}"/>
              </a:ext>
            </a:extLst>
          </p:cNvPr>
          <p:cNvSpPr txBox="1"/>
          <p:nvPr/>
        </p:nvSpPr>
        <p:spPr>
          <a:xfrm>
            <a:off x="5354935" y="1860483"/>
            <a:ext cx="4157730" cy="30469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en-US" altLang="ko-KR" sz="1600" dirty="0"/>
              <a:t>./oboe </a:t>
            </a:r>
            <a:r>
              <a:rPr lang="ko-KR" altLang="en-US" sz="1600" dirty="0"/>
              <a:t>폴더 내부의 </a:t>
            </a:r>
            <a:r>
              <a:rPr lang="en-US" altLang="ko-KR" sz="1600" dirty="0"/>
              <a:t>CMakeLists.txt </a:t>
            </a:r>
            <a:r>
              <a:rPr lang="ko-KR" altLang="en-US" sz="1600" dirty="0"/>
              <a:t>를 불러와 </a:t>
            </a:r>
            <a:r>
              <a:rPr lang="en-US" altLang="ko-KR" sz="1600" dirty="0"/>
              <a:t>oboe</a:t>
            </a:r>
            <a:r>
              <a:rPr lang="ko-KR" altLang="en-US" sz="1600" dirty="0"/>
              <a:t>를 자체 빌드 대상에 추가</a:t>
            </a:r>
            <a:endParaRPr lang="en-US" altLang="ko-KR" sz="1600" dirty="0"/>
          </a:p>
          <a:p>
            <a:pPr marL="400050" indent="-400050">
              <a:buFont typeface="+mj-lt"/>
              <a:buAutoNum type="arabicPeriod"/>
            </a:pPr>
            <a:endParaRPr lang="en-US" altLang="ko-KR" sz="1600" dirty="0"/>
          </a:p>
          <a:p>
            <a:pPr marL="400050" indent="-400050">
              <a:buFont typeface="+mj-lt"/>
              <a:buAutoNum type="arabicPeriod"/>
            </a:pPr>
            <a:r>
              <a:rPr lang="en-US" altLang="ko-KR" sz="1600" dirty="0"/>
              <a:t>$CMAKE_SOURCE_DIR/oboe/include</a:t>
            </a:r>
            <a:r>
              <a:rPr lang="ko-KR" altLang="en-US" sz="1600" dirty="0"/>
              <a:t> 경로를 추가하여 </a:t>
            </a:r>
            <a:r>
              <a:rPr lang="en-US" altLang="ko-KR" sz="1600" dirty="0"/>
              <a:t>#include &lt;oboe / …&gt;  </a:t>
            </a:r>
            <a:r>
              <a:rPr lang="ko-KR" altLang="en-US" sz="1600" dirty="0"/>
              <a:t>구문으로 헤더를 </a:t>
            </a:r>
            <a:r>
              <a:rPr lang="ko-KR" altLang="en-US" sz="1600" dirty="0" err="1"/>
              <a:t>찾을수</a:t>
            </a:r>
            <a:r>
              <a:rPr lang="ko-KR" altLang="en-US" sz="1600" dirty="0"/>
              <a:t> 있게 수정해줌</a:t>
            </a:r>
            <a:endParaRPr lang="en-US" altLang="ko-KR" sz="1600" dirty="0"/>
          </a:p>
          <a:p>
            <a:pPr marL="400050" indent="-400050">
              <a:buFont typeface="+mj-lt"/>
              <a:buAutoNum type="arabicPeriod"/>
            </a:pPr>
            <a:endParaRPr lang="en-US" altLang="ko-KR" sz="1600" dirty="0"/>
          </a:p>
          <a:p>
            <a:pPr marL="400050" indent="-400050">
              <a:buFont typeface="+mj-lt"/>
              <a:buAutoNum type="arabicPeriod"/>
            </a:pPr>
            <a:r>
              <a:rPr lang="en-US" altLang="ko-KR" sz="1600" dirty="0"/>
              <a:t>oboe </a:t>
            </a:r>
            <a:r>
              <a:rPr lang="ko-KR" altLang="en-US" sz="1600" dirty="0"/>
              <a:t>타겟을 링크 대상에 넣어 실제 </a:t>
            </a:r>
            <a:r>
              <a:rPr lang="en-US" altLang="ko-KR" sz="1600" dirty="0"/>
              <a:t>oboe </a:t>
            </a:r>
            <a:r>
              <a:rPr lang="ko-KR" altLang="en-US" sz="1600" dirty="0"/>
              <a:t>바이너리를 묶어주고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Andriod</a:t>
            </a:r>
            <a:r>
              <a:rPr lang="ko-KR" altLang="en-US" sz="1600" dirty="0"/>
              <a:t> </a:t>
            </a:r>
            <a:r>
              <a:rPr lang="en-US" altLang="ko-KR" sz="1600" dirty="0"/>
              <a:t>N</a:t>
            </a:r>
            <a:r>
              <a:rPr lang="ko-KR" altLang="en-US" sz="1600" dirty="0"/>
              <a:t>아</a:t>
            </a:r>
            <a:r>
              <a:rPr lang="en-US" altLang="ko-KR" sz="1600" dirty="0"/>
              <a:t> </a:t>
            </a:r>
            <a:r>
              <a:rPr lang="ko-KR" altLang="en-US" sz="1600" dirty="0"/>
              <a:t>의 </a:t>
            </a:r>
            <a:r>
              <a:rPr lang="en-US" altLang="ko-KR" sz="1600" dirty="0"/>
              <a:t>android.log </a:t>
            </a:r>
            <a:r>
              <a:rPr lang="ko-KR" altLang="en-US" sz="1600" dirty="0"/>
              <a:t>시스템 라이브러리와 함께 빌드 해 주기 위해 </a:t>
            </a:r>
            <a:r>
              <a:rPr lang="en-US" altLang="ko-KR" sz="1600" dirty="0"/>
              <a:t>oboe </a:t>
            </a:r>
            <a:r>
              <a:rPr lang="ko-KR" altLang="en-US" sz="1600" dirty="0"/>
              <a:t>라이브러리 링크해줌</a:t>
            </a:r>
            <a:endParaRPr lang="en-US" altLang="ko-KR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F390C8-DAC3-EA5F-D0E2-1A0BB6A7794A}"/>
              </a:ext>
            </a:extLst>
          </p:cNvPr>
          <p:cNvSpPr/>
          <p:nvPr/>
        </p:nvSpPr>
        <p:spPr>
          <a:xfrm>
            <a:off x="232161" y="4669222"/>
            <a:ext cx="3254232" cy="93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indent="-400050">
              <a:buFont typeface="+mj-lt"/>
              <a:buAutoNum type="arabicPeriod" startAt="3"/>
            </a:pPr>
            <a:r>
              <a:rPr lang="en-US" altLang="ko-KR" sz="1200" dirty="0"/>
              <a:t>  </a:t>
            </a:r>
          </a:p>
          <a:p>
            <a:pPr marL="400050" indent="-400050">
              <a:buFont typeface="+mj-lt"/>
              <a:buAutoNum type="arabicPeriod" startAt="3"/>
            </a:pPr>
            <a:endParaRPr lang="en-US" altLang="ko-KR" sz="1200" dirty="0"/>
          </a:p>
          <a:p>
            <a:pPr marL="400050" indent="-400050">
              <a:buFont typeface="+mj-lt"/>
              <a:buAutoNum type="arabicPeriod" startAt="3"/>
            </a:pPr>
            <a:endParaRPr lang="en-US" altLang="ko-KR" sz="1200" dirty="0"/>
          </a:p>
          <a:p>
            <a:pPr marL="400050" indent="-400050">
              <a:buFont typeface="+mj-lt"/>
              <a:buAutoNum type="arabicPeriod" startAt="3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20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F3DF391-DCD5-323F-A692-DA7A2CE5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043" y="1925036"/>
            <a:ext cx="7820565" cy="47445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63F37C-9095-48AA-6AC4-F4ADA4E08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82FD-8118-0BBD-7112-33A685D05F2C}"/>
              </a:ext>
            </a:extLst>
          </p:cNvPr>
          <p:cNvSpPr txBox="1"/>
          <p:nvPr/>
        </p:nvSpPr>
        <p:spPr>
          <a:xfrm>
            <a:off x="0" y="1135781"/>
            <a:ext cx="835152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altLang="ko-KR" dirty="0"/>
              <a:t>Oboe</a:t>
            </a:r>
            <a:r>
              <a:rPr lang="ko-KR" altLang="en-US" dirty="0"/>
              <a:t> 라이브러리 사용 위해 </a:t>
            </a:r>
            <a:r>
              <a:rPr lang="en-US" altLang="ko-KR" dirty="0" err="1"/>
              <a:t>build.gradle.kts</a:t>
            </a:r>
            <a:r>
              <a:rPr lang="en-US" altLang="ko-KR" dirty="0"/>
              <a:t> </a:t>
            </a:r>
            <a:r>
              <a:rPr lang="ko-KR" altLang="en-US" dirty="0"/>
              <a:t>파일 수정</a:t>
            </a:r>
            <a:r>
              <a:rPr lang="en-US" altLang="ko-KR" sz="1800" dirty="0"/>
              <a:t> 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build.gradle.kts</a:t>
            </a:r>
            <a:r>
              <a:rPr lang="en-US" altLang="ko-KR" sz="1400" dirty="0"/>
              <a:t> </a:t>
            </a:r>
            <a:r>
              <a:rPr lang="ko-KR" altLang="en-US" sz="1400" dirty="0"/>
              <a:t>의 예시 위치 </a:t>
            </a:r>
            <a:r>
              <a:rPr lang="en-US" altLang="ko-KR" sz="1400" dirty="0"/>
              <a:t>: C:\Users\sjt27\AndroidStudioProjects\VoiceProcessor_Oboe\app\build.gradle.kts)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596C02-8A01-A2E2-7846-AF57B87B4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8" y="1925037"/>
            <a:ext cx="1757567" cy="4674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EA26A3-6275-CFAF-E8E7-73726C418395}"/>
              </a:ext>
            </a:extLst>
          </p:cNvPr>
          <p:cNvSpPr txBox="1"/>
          <p:nvPr/>
        </p:nvSpPr>
        <p:spPr>
          <a:xfrm>
            <a:off x="5302676" y="1952747"/>
            <a:ext cx="4514496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bg1"/>
                </a:solidFill>
              </a:rPr>
              <a:t>externalNativeBuild</a:t>
            </a:r>
            <a:r>
              <a:rPr lang="en-US" altLang="ko-KR" sz="1600" dirty="0">
                <a:solidFill>
                  <a:schemeClr val="bg1"/>
                </a:solidFill>
              </a:rPr>
              <a:t> { </a:t>
            </a:r>
            <a:r>
              <a:rPr lang="en-US" altLang="ko-KR" sz="1600" dirty="0" err="1">
                <a:solidFill>
                  <a:schemeClr val="bg1"/>
                </a:solidFill>
              </a:rPr>
              <a:t>cmake</a:t>
            </a:r>
            <a:r>
              <a:rPr lang="en-US" altLang="ko-KR" sz="1600" dirty="0">
                <a:solidFill>
                  <a:schemeClr val="bg1"/>
                </a:solidFill>
              </a:rPr>
              <a:t> { … } } : </a:t>
            </a:r>
            <a:r>
              <a:rPr lang="en-US" altLang="ko-KR" sz="1600" dirty="0" err="1">
                <a:solidFill>
                  <a:schemeClr val="bg1"/>
                </a:solidFill>
              </a:rPr>
              <a:t>gradle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에게 프로젝트의 네이티브</a:t>
            </a:r>
            <a:r>
              <a:rPr lang="en-US" altLang="ko-KR" sz="1600" dirty="0">
                <a:solidFill>
                  <a:schemeClr val="bg1"/>
                </a:solidFill>
              </a:rPr>
              <a:t>( </a:t>
            </a:r>
            <a:r>
              <a:rPr lang="ko-KR" altLang="en-US" sz="1600" dirty="0">
                <a:solidFill>
                  <a:schemeClr val="bg1"/>
                </a:solidFill>
              </a:rPr>
              <a:t>원시 </a:t>
            </a:r>
            <a:r>
              <a:rPr lang="en-US" altLang="ko-KR" sz="1600" dirty="0">
                <a:solidFill>
                  <a:schemeClr val="bg1"/>
                </a:solidFill>
              </a:rPr>
              <a:t>C/C++ ) </a:t>
            </a:r>
            <a:r>
              <a:rPr lang="ko-KR" altLang="en-US" sz="1600" dirty="0">
                <a:solidFill>
                  <a:schemeClr val="bg1"/>
                </a:solidFill>
              </a:rPr>
              <a:t>코드 빌드는 </a:t>
            </a:r>
            <a:r>
              <a:rPr lang="en-US" altLang="ko-KR" sz="1600" dirty="0" err="1">
                <a:solidFill>
                  <a:schemeClr val="bg1"/>
                </a:solidFill>
              </a:rPr>
              <a:t>CMake</a:t>
            </a:r>
            <a:r>
              <a:rPr lang="ko-KR" altLang="en-US" sz="1600" dirty="0">
                <a:solidFill>
                  <a:schemeClr val="bg1"/>
                </a:solidFill>
              </a:rPr>
              <a:t>를 사용하라고 선언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</a:rPr>
              <a:t>path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= file(“</a:t>
            </a:r>
            <a:r>
              <a:rPr lang="en-US" altLang="ko-KR" sz="1600" dirty="0" err="1">
                <a:solidFill>
                  <a:schemeClr val="bg1"/>
                </a:solidFill>
              </a:rPr>
              <a:t>src</a:t>
            </a:r>
            <a:r>
              <a:rPr lang="en-US" altLang="ko-KR" sz="1600" dirty="0">
                <a:solidFill>
                  <a:schemeClr val="bg1"/>
                </a:solidFill>
              </a:rPr>
              <a:t>/main/</a:t>
            </a:r>
            <a:r>
              <a:rPr lang="en-US" altLang="ko-KR" sz="1600" dirty="0" err="1">
                <a:solidFill>
                  <a:schemeClr val="bg1"/>
                </a:solidFill>
              </a:rPr>
              <a:t>cpp</a:t>
            </a:r>
            <a:r>
              <a:rPr lang="en-US" altLang="ko-KR" sz="1600" dirty="0">
                <a:solidFill>
                  <a:schemeClr val="bg1"/>
                </a:solidFill>
              </a:rPr>
              <a:t>/CMakeLists.txt”) : </a:t>
            </a:r>
            <a:r>
              <a:rPr lang="en-US" altLang="ko-KR" sz="1600" dirty="0" err="1">
                <a:solidFill>
                  <a:schemeClr val="bg1"/>
                </a:solidFill>
              </a:rPr>
              <a:t>Cmake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가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참조할 빌드 스크립트</a:t>
            </a:r>
            <a:r>
              <a:rPr lang="en-US" altLang="ko-KR" sz="1600" dirty="0">
                <a:solidFill>
                  <a:schemeClr val="bg1"/>
                </a:solidFill>
              </a:rPr>
              <a:t>(CMakeLists.txt)</a:t>
            </a:r>
            <a:r>
              <a:rPr lang="ko-KR" altLang="en-US" sz="1600" dirty="0">
                <a:solidFill>
                  <a:schemeClr val="bg1"/>
                </a:solidFill>
              </a:rPr>
              <a:t>의 위치 지정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</a:rPr>
              <a:t>version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=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“3.22.1” : </a:t>
            </a:r>
            <a:r>
              <a:rPr lang="en-US" altLang="ko-KR" sz="1600" dirty="0" err="1">
                <a:solidFill>
                  <a:schemeClr val="bg1"/>
                </a:solidFill>
              </a:rPr>
              <a:t>Andriod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스튜디오가 내부적으로 사용할 </a:t>
            </a:r>
            <a:r>
              <a:rPr lang="en-US" altLang="ko-KR" sz="1600" dirty="0" err="1">
                <a:solidFill>
                  <a:schemeClr val="bg1"/>
                </a:solidFill>
              </a:rPr>
              <a:t>Cmake</a:t>
            </a:r>
            <a:r>
              <a:rPr lang="ko-KR" altLang="en-US" sz="1600" dirty="0">
                <a:solidFill>
                  <a:schemeClr val="bg1"/>
                </a:solidFill>
              </a:rPr>
              <a:t>의 버전 고정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ABE8FC-C151-B554-0047-C2EFEB040B04}"/>
              </a:ext>
            </a:extLst>
          </p:cNvPr>
          <p:cNvSpPr/>
          <p:nvPr/>
        </p:nvSpPr>
        <p:spPr>
          <a:xfrm>
            <a:off x="141886" y="6300548"/>
            <a:ext cx="1558294" cy="182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F3D161-431B-7A58-EDCE-20969317A84E}"/>
              </a:ext>
            </a:extLst>
          </p:cNvPr>
          <p:cNvSpPr txBox="1"/>
          <p:nvPr/>
        </p:nvSpPr>
        <p:spPr>
          <a:xfrm>
            <a:off x="0" y="494802"/>
            <a:ext cx="796359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</a:rPr>
              <a:t>초기 환경 세팅</a:t>
            </a:r>
            <a:r>
              <a:rPr lang="en-US" altLang="ko-KR" sz="2800" b="1" dirty="0">
                <a:solidFill>
                  <a:schemeClr val="bg1"/>
                </a:solidFill>
              </a:rPr>
              <a:t>(7)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46EAC-67BD-E385-AE29-A753B6243BED}"/>
              </a:ext>
            </a:extLst>
          </p:cNvPr>
          <p:cNvSpPr txBox="1"/>
          <p:nvPr/>
        </p:nvSpPr>
        <p:spPr>
          <a:xfrm>
            <a:off x="10391" y="1691137"/>
            <a:ext cx="228392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build.gradle.kts</a:t>
            </a:r>
            <a:r>
              <a:rPr lang="en-US" altLang="ko-KR" sz="1100" dirty="0"/>
              <a:t> </a:t>
            </a:r>
            <a:r>
              <a:rPr lang="ko-KR" altLang="en-US" sz="1100" dirty="0"/>
              <a:t>파일의 위치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6862C7-C2AD-E6A3-795C-0A14D6228844}"/>
              </a:ext>
            </a:extLst>
          </p:cNvPr>
          <p:cNvSpPr/>
          <p:nvPr/>
        </p:nvSpPr>
        <p:spPr>
          <a:xfrm>
            <a:off x="2355272" y="5447606"/>
            <a:ext cx="3025833" cy="781397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C24D05-60D2-372B-5947-D746ADC48899}"/>
              </a:ext>
            </a:extLst>
          </p:cNvPr>
          <p:cNvSpPr txBox="1"/>
          <p:nvPr/>
        </p:nvSpPr>
        <p:spPr>
          <a:xfrm>
            <a:off x="2398223" y="5395252"/>
            <a:ext cx="61098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1.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4C10A-DDE8-0F43-8B10-1768A31A61CF}"/>
              </a:ext>
            </a:extLst>
          </p:cNvPr>
          <p:cNvSpPr txBox="1"/>
          <p:nvPr/>
        </p:nvSpPr>
        <p:spPr>
          <a:xfrm>
            <a:off x="2800005" y="5637710"/>
            <a:ext cx="61098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2.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B960D7-B9A3-25B6-ECA5-66C880CAF363}"/>
              </a:ext>
            </a:extLst>
          </p:cNvPr>
          <p:cNvSpPr txBox="1"/>
          <p:nvPr/>
        </p:nvSpPr>
        <p:spPr>
          <a:xfrm>
            <a:off x="2800005" y="5750799"/>
            <a:ext cx="61098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3.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1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F46BD1D-7711-9684-A2D8-D9C30E04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877"/>
          <a:stretch/>
        </p:blipFill>
        <p:spPr>
          <a:xfrm>
            <a:off x="126264" y="1255743"/>
            <a:ext cx="3430386" cy="5062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85323-6060-9B00-3177-12AAF087228D}"/>
              </a:ext>
            </a:extLst>
          </p:cNvPr>
          <p:cNvSpPr txBox="1"/>
          <p:nvPr/>
        </p:nvSpPr>
        <p:spPr>
          <a:xfrm>
            <a:off x="0" y="494802"/>
            <a:ext cx="796359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 구조 및 </a:t>
            </a:r>
            <a:r>
              <a:rPr lang="en-US" altLang="ko-KR" sz="2800" b="1" dirty="0">
                <a:solidFill>
                  <a:schemeClr val="bg1"/>
                </a:solidFill>
              </a:rPr>
              <a:t>Framework </a:t>
            </a:r>
            <a:r>
              <a:rPr lang="ko-KR" altLang="en-US" sz="2800" b="1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E4281-2837-1779-7453-56DDF10ABE46}"/>
              </a:ext>
            </a:extLst>
          </p:cNvPr>
          <p:cNvSpPr txBox="1"/>
          <p:nvPr/>
        </p:nvSpPr>
        <p:spPr>
          <a:xfrm>
            <a:off x="3574025" y="1255743"/>
            <a:ext cx="6649627" cy="38318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Oboe</a:t>
            </a:r>
            <a:r>
              <a:rPr lang="ko-KR" altLang="en-US" sz="1200" dirty="0"/>
              <a:t> 라이브러리 사용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라이브러리 사용 위해 </a:t>
            </a:r>
            <a:r>
              <a:rPr lang="en-US" altLang="ko-KR" sz="1200" dirty="0"/>
              <a:t>NDK (Native Development Kit)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NDK</a:t>
            </a:r>
            <a:r>
              <a:rPr lang="ko-KR" altLang="en-US" sz="1200" dirty="0"/>
              <a:t>란</a:t>
            </a:r>
            <a:r>
              <a:rPr lang="en-US" altLang="ko-KR" sz="1200" dirty="0"/>
              <a:t>? : 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C/C++</a:t>
            </a:r>
            <a:r>
              <a:rPr lang="ko-KR" altLang="en-US" sz="1200" b="0" i="0" dirty="0">
                <a:solidFill>
                  <a:srgbClr val="242424"/>
                </a:solidFill>
                <a:effectLst/>
                <a:latin typeface="source-serif-pro"/>
              </a:rPr>
              <a:t>을 이용하여 애플리케이션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sz="1200" b="0" i="0" dirty="0">
                <a:solidFill>
                  <a:srgbClr val="242424"/>
                </a:solidFill>
                <a:effectLst/>
                <a:latin typeface="source-serif-pro"/>
              </a:rPr>
              <a:t>미들웨어 개발에 사용되는 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Framework</a:t>
            </a:r>
          </a:p>
          <a:p>
            <a:endParaRPr lang="en-US" altLang="ko-KR" sz="1200" dirty="0">
              <a:solidFill>
                <a:srgbClr val="242424"/>
              </a:solidFill>
              <a:latin typeface="source-serif-pro"/>
            </a:endParaRPr>
          </a:p>
          <a:p>
            <a:r>
              <a:rPr lang="en-US" altLang="ko-KR" sz="1200" dirty="0">
                <a:solidFill>
                  <a:srgbClr val="242424"/>
                </a:solidFill>
                <a:latin typeface="source-serif-pro"/>
              </a:rPr>
              <a:t>4. </a:t>
            </a:r>
            <a:r>
              <a:rPr lang="ko-KR" altLang="en-US" sz="1200" dirty="0">
                <a:solidFill>
                  <a:srgbClr val="242424"/>
                </a:solidFill>
                <a:latin typeface="source-serif-pro"/>
              </a:rPr>
              <a:t>사용 이유</a:t>
            </a:r>
            <a:endParaRPr lang="en-US" altLang="ko-KR" sz="1200" dirty="0">
              <a:solidFill>
                <a:srgbClr val="242424"/>
              </a:solidFill>
              <a:latin typeface="source-serif-pro"/>
            </a:endParaRPr>
          </a:p>
          <a:p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-&gt; </a:t>
            </a:r>
            <a:r>
              <a:rPr lang="ko-KR" altLang="en-US" sz="1200" b="0" i="0" dirty="0">
                <a:solidFill>
                  <a:srgbClr val="242424"/>
                </a:solidFill>
                <a:effectLst/>
                <a:latin typeface="source-serif-pro"/>
              </a:rPr>
              <a:t>처리나 시그널 프로세싱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ko-KR" altLang="en-US" sz="1200" b="0" i="0" dirty="0">
                <a:solidFill>
                  <a:srgbClr val="242424"/>
                </a:solidFill>
                <a:effectLst/>
                <a:latin typeface="source-serif-pro"/>
              </a:rPr>
              <a:t>센서 값 처리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) </a:t>
            </a:r>
            <a:r>
              <a:rPr lang="ko-KR" altLang="en-US" sz="1200" b="0" i="0" dirty="0">
                <a:solidFill>
                  <a:srgbClr val="242424"/>
                </a:solidFill>
                <a:effectLst/>
                <a:latin typeface="source-serif-pro"/>
              </a:rPr>
              <a:t>등 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CPU</a:t>
            </a:r>
            <a:r>
              <a:rPr lang="ko-KR" altLang="en-US" sz="1200" b="0" i="0" dirty="0">
                <a:solidFill>
                  <a:srgbClr val="242424"/>
                </a:solidFill>
                <a:effectLst/>
                <a:latin typeface="source-serif-pro"/>
              </a:rPr>
              <a:t>의</a:t>
            </a:r>
            <a:endParaRPr lang="en-US" altLang="ko-KR" sz="12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ko-KR" altLang="en-US" sz="1200" b="0" i="0" dirty="0">
                <a:solidFill>
                  <a:srgbClr val="242424"/>
                </a:solidFill>
                <a:effectLst/>
                <a:latin typeface="source-serif-pro"/>
              </a:rPr>
              <a:t>처리 속도가 중요한 부분에서 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SDK</a:t>
            </a:r>
            <a:r>
              <a:rPr lang="ko-KR" altLang="en-US" sz="1200" b="0" i="0" dirty="0">
                <a:solidFill>
                  <a:srgbClr val="242424"/>
                </a:solidFill>
                <a:effectLst/>
                <a:latin typeface="source-serif-pro"/>
              </a:rPr>
              <a:t>의 한계점이 드러남</a:t>
            </a:r>
            <a:endParaRPr lang="en-US" altLang="ko-KR" sz="12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altLang="ko-KR" sz="1200" dirty="0">
              <a:solidFill>
                <a:srgbClr val="242424"/>
              </a:solidFill>
              <a:latin typeface="source-serif-pro"/>
            </a:endParaRPr>
          </a:p>
          <a:p>
            <a:r>
              <a:rPr lang="en-US" altLang="ko-KR" sz="1200" dirty="0"/>
              <a:t>5. 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JNI(Java Native Interface)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242424"/>
                </a:solidFill>
                <a:effectLst/>
                <a:latin typeface="source-serif-pro"/>
              </a:rPr>
              <a:t>-&gt;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JVM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위에서 실행되고 있는 자바코드가 네이티브 응용프로그램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(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하드웨어와 운영체제 플랫폼에 종속된 프로그램들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)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그리고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C, C++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등 다른 언어들로 작성된 라이브러리들을 호출하거나 반대로 호출되는 것을 가능하게 하는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Framework</a:t>
            </a:r>
          </a:p>
          <a:p>
            <a:endParaRPr lang="en-US" altLang="ko-KR" sz="1100" dirty="0">
              <a:solidFill>
                <a:srgbClr val="242424"/>
              </a:solidFill>
              <a:latin typeface="source-serif-pro"/>
            </a:endParaRPr>
          </a:p>
          <a:p>
            <a:r>
              <a:rPr lang="en-US" altLang="ko-KR" sz="1100" dirty="0">
                <a:solidFill>
                  <a:srgbClr val="242424"/>
                </a:solidFill>
                <a:latin typeface="source-serif-pro"/>
              </a:rPr>
              <a:t>6. JNI </a:t>
            </a:r>
            <a:r>
              <a:rPr lang="ko-KR" altLang="en-US" sz="1100" dirty="0">
                <a:solidFill>
                  <a:srgbClr val="242424"/>
                </a:solidFill>
                <a:latin typeface="source-serif-pro"/>
              </a:rPr>
              <a:t>의 원리</a:t>
            </a:r>
            <a:endParaRPr lang="en-US" altLang="ko-KR" sz="1100" dirty="0">
              <a:solidFill>
                <a:srgbClr val="242424"/>
              </a:solidFill>
              <a:latin typeface="source-serif-pr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-&gt; Java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파일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: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호출하려고 하는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C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함수에 대한 선언문과 </a:t>
            </a:r>
            <a:r>
              <a:rPr lang="ko-KR" altLang="en-US" sz="1100" b="0" i="0" dirty="0" err="1">
                <a:solidFill>
                  <a:srgbClr val="242424"/>
                </a:solidFill>
                <a:effectLst/>
                <a:latin typeface="source-serif-pro"/>
              </a:rPr>
              <a:t>호출문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그리고 </a:t>
            </a:r>
            <a:r>
              <a:rPr lang="en-US" altLang="ko-KR" sz="1100" b="0" i="0" dirty="0" err="1">
                <a:solidFill>
                  <a:srgbClr val="242424"/>
                </a:solidFill>
                <a:effectLst/>
                <a:latin typeface="source-serif-pro"/>
              </a:rPr>
              <a:t>dll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로드문을 작성</a:t>
            </a:r>
            <a:endParaRPr lang="en-US" altLang="ko-KR" sz="11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242424"/>
                </a:solidFill>
                <a:latin typeface="source-serif-pro"/>
              </a:rPr>
              <a:t>-&gt;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C/C++ :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파일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Native Call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하려는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C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함수에 대한 </a:t>
            </a:r>
            <a:r>
              <a:rPr lang="ko-KR" altLang="en-US" sz="1100" b="0" i="0" dirty="0" err="1">
                <a:solidFill>
                  <a:srgbClr val="242424"/>
                </a:solidFill>
                <a:effectLst/>
                <a:latin typeface="source-serif-pro"/>
              </a:rPr>
              <a:t>정의문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 및 헤더 파일을 작성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-&gt;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만들어진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C 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파일을 </a:t>
            </a:r>
            <a:r>
              <a:rPr lang="en-US" altLang="ko-KR" sz="1100" b="0" i="0" dirty="0" err="1">
                <a:solidFill>
                  <a:srgbClr val="242424"/>
                </a:solidFill>
                <a:effectLst/>
                <a:latin typeface="source-serif-pro"/>
              </a:rPr>
              <a:t>dll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로 빌드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-&gt;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 빌드한 </a:t>
            </a:r>
            <a:r>
              <a:rPr lang="en-US" altLang="ko-KR" sz="1100" b="0" i="0" dirty="0" err="1">
                <a:solidFill>
                  <a:srgbClr val="242424"/>
                </a:solidFill>
                <a:effectLst/>
                <a:latin typeface="source-serif-pro"/>
              </a:rPr>
              <a:t>dll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을 자바코드에서 호출해서 만든 </a:t>
            </a:r>
            <a:r>
              <a:rPr lang="en-US" altLang="ko-KR" sz="1100" b="0" i="0" dirty="0">
                <a:solidFill>
                  <a:srgbClr val="242424"/>
                </a:solidFill>
                <a:effectLst/>
                <a:latin typeface="source-serif-pro"/>
              </a:rPr>
              <a:t>C</a:t>
            </a:r>
            <a:r>
              <a:rPr lang="ko-KR" altLang="en-US" sz="1100" b="0" i="0" dirty="0">
                <a:solidFill>
                  <a:srgbClr val="242424"/>
                </a:solidFill>
                <a:effectLst/>
                <a:latin typeface="source-serif-pro"/>
              </a:rPr>
              <a:t>함수를 자바에서 사용할 수 있게 함</a:t>
            </a:r>
          </a:p>
          <a:p>
            <a:endParaRPr lang="ko-KR" altLang="en-US" sz="1100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1C4335-D245-AD79-AF4B-A858C87A04E9}"/>
              </a:ext>
            </a:extLst>
          </p:cNvPr>
          <p:cNvSpPr/>
          <p:nvPr/>
        </p:nvSpPr>
        <p:spPr>
          <a:xfrm>
            <a:off x="580693" y="1694600"/>
            <a:ext cx="1612669" cy="9088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FEB404-3CFF-9611-A223-66F6465A0F7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193362" y="1395341"/>
            <a:ext cx="1413164" cy="7536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CBF60C-8915-8B4E-16B5-0DBD986DDA6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193362" y="1788810"/>
            <a:ext cx="1413164" cy="3602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4E8842-3E0F-A5F3-236C-D74999EDD4F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193362" y="2137944"/>
            <a:ext cx="1413164" cy="110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191B71-07F9-0308-EC24-84EBA7CC9E7B}"/>
              </a:ext>
            </a:extLst>
          </p:cNvPr>
          <p:cNvSpPr/>
          <p:nvPr/>
        </p:nvSpPr>
        <p:spPr>
          <a:xfrm>
            <a:off x="580693" y="2562371"/>
            <a:ext cx="1612669" cy="259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D29937-561E-68F1-D49F-0E2B8F3879B4}"/>
              </a:ext>
            </a:extLst>
          </p:cNvPr>
          <p:cNvSpPr/>
          <p:nvPr/>
        </p:nvSpPr>
        <p:spPr>
          <a:xfrm>
            <a:off x="860554" y="3413517"/>
            <a:ext cx="1612669" cy="259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D00FC67-E6CB-BF57-D50D-DA5A3FADE076}"/>
              </a:ext>
            </a:extLst>
          </p:cNvPr>
          <p:cNvCxnSpPr>
            <a:cxnSpLocks/>
          </p:cNvCxnSpPr>
          <p:nvPr/>
        </p:nvCxnSpPr>
        <p:spPr>
          <a:xfrm>
            <a:off x="2193362" y="2717615"/>
            <a:ext cx="1457499" cy="5125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0F7EB6-BB3F-114D-C919-59C056066C6A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473223" y="3241511"/>
            <a:ext cx="1177638" cy="3017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AE9CE7-C91C-3506-5D98-F0F0A18F1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4528E9-D16E-45C6-8DB9-B4AFB0BA03B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58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786BB1-5DDC-42B8-8574-2CEE20D3AB25}">
  <we:reference id="wa200005566" version="3.0.0.3" store="ko-K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2129</Words>
  <Application>Microsoft Office PowerPoint</Application>
  <PresentationFormat>A4 용지(210x297mm)</PresentationFormat>
  <Paragraphs>321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HY헤드라인M</vt:lpstr>
      <vt:lpstr>source-serif-pro</vt:lpstr>
      <vt:lpstr>굴림</vt:lpstr>
      <vt:lpstr>맑은 고딕</vt:lpstr>
      <vt:lpstr>Aptos</vt:lpstr>
      <vt:lpstr>Aptos Display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비 포</dc:creator>
  <cp:lastModifiedBy>진태 석</cp:lastModifiedBy>
  <cp:revision>73</cp:revision>
  <dcterms:created xsi:type="dcterms:W3CDTF">2025-01-09T04:30:46Z</dcterms:created>
  <dcterms:modified xsi:type="dcterms:W3CDTF">2025-06-06T07:46:08Z</dcterms:modified>
  <cp:version/>
</cp:coreProperties>
</file>